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0" r:id="rId6"/>
    <p:sldId id="269" r:id="rId7"/>
    <p:sldId id="266" r:id="rId8"/>
    <p:sldId id="267" r:id="rId9"/>
    <p:sldId id="264" r:id="rId10"/>
    <p:sldId id="268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Январь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B-4548-9D15-0ABC9E1F64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Сентябрь 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1B-4548-9D15-0ABC9E1F6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892096"/>
        <c:axId val="224892424"/>
      </c:barChart>
      <c:catAx>
        <c:axId val="22489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4892424"/>
        <c:crosses val="autoZero"/>
        <c:auto val="1"/>
        <c:lblAlgn val="ctr"/>
        <c:lblOffset val="100"/>
        <c:noMultiLvlLbl val="0"/>
      </c:catAx>
      <c:valAx>
        <c:axId val="224892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89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Январь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B-4548-9D15-0ABC9E1F64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Сентябрь 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1B-4548-9D15-0ABC9E1F6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892096"/>
        <c:axId val="224892424"/>
      </c:barChart>
      <c:catAx>
        <c:axId val="22489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4892424"/>
        <c:crosses val="autoZero"/>
        <c:auto val="1"/>
        <c:lblAlgn val="ctr"/>
        <c:lblOffset val="100"/>
        <c:noMultiLvlLbl val="0"/>
      </c:catAx>
      <c:valAx>
        <c:axId val="224892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89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Январь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4-4FFB-915F-9882062DA5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Сентябрь 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04-4FFB-915F-9882062DA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892096"/>
        <c:axId val="224892424"/>
      </c:barChart>
      <c:catAx>
        <c:axId val="22489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4892424"/>
        <c:crosses val="autoZero"/>
        <c:auto val="1"/>
        <c:lblAlgn val="ctr"/>
        <c:lblOffset val="100"/>
        <c:noMultiLvlLbl val="0"/>
      </c:catAx>
      <c:valAx>
        <c:axId val="224892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89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Январь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239100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B-4548-9D15-0ABC9E1F64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Сентябрь 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процент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2154375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1B-4548-9D15-0ABC9E1F6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892096"/>
        <c:axId val="224892424"/>
      </c:barChart>
      <c:catAx>
        <c:axId val="22489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4892424"/>
        <c:crosses val="autoZero"/>
        <c:auto val="1"/>
        <c:lblAlgn val="ctr"/>
        <c:lblOffset val="100"/>
        <c:noMultiLvlLbl val="0"/>
      </c:catAx>
      <c:valAx>
        <c:axId val="224892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89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0.20262</cdr:x>
      <cdr:y>0.42065</cdr:y>
    </cdr:from>
    <cdr:to>
      <cdr:x>0.43526</cdr:x>
      <cdr:y>0.55773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6801" y="1320453"/>
          <a:ext cx="708212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0.30387</cdr:x>
      <cdr:y>0.18485</cdr:y>
    </cdr:from>
    <cdr:to>
      <cdr:x>0.61013</cdr:x>
      <cdr:y>0.27233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70235" y="580268"/>
          <a:ext cx="1481787" cy="2746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32,7%</a:t>
          </a:r>
          <a:endParaRPr lang="ru-RU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0.20262</cdr:x>
      <cdr:y>0.42065</cdr:y>
    </cdr:from>
    <cdr:to>
      <cdr:x>0.43526</cdr:x>
      <cdr:y>0.55773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6801" y="1320453"/>
          <a:ext cx="708212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0.29837</cdr:x>
      <cdr:y>0.04186</cdr:y>
    </cdr:from>
    <cdr:to>
      <cdr:x>0.60463</cdr:x>
      <cdr:y>0.12934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3590" y="131396"/>
          <a:ext cx="1481787" cy="2746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13,5%</a:t>
          </a:r>
          <a:endParaRPr lang="ru-RU" sz="16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0.20262</cdr:x>
      <cdr:y>0.42065</cdr:y>
    </cdr:from>
    <cdr:to>
      <cdr:x>0.43526</cdr:x>
      <cdr:y>0.55773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6801" y="1320453"/>
          <a:ext cx="708212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0.31305</cdr:x>
      <cdr:y>0</cdr:y>
    </cdr:from>
    <cdr:to>
      <cdr:x>0.61931</cdr:x>
      <cdr:y>0.08748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14635" y="-3059781"/>
          <a:ext cx="1481786" cy="2746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171</a:t>
          </a:r>
          <a:endParaRPr lang="ru-RU" sz="16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0.20262</cdr:x>
      <cdr:y>0.42065</cdr:y>
    </cdr:from>
    <cdr:to>
      <cdr:x>0.43526</cdr:x>
      <cdr:y>0.55773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6801" y="1320453"/>
          <a:ext cx="708212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0.28445</cdr:x>
      <cdr:y>0.59901</cdr:y>
    </cdr:from>
    <cdr:to>
      <cdr:x>0.59071</cdr:x>
      <cdr:y>0.68649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76282" y="1880350"/>
          <a:ext cx="1481787" cy="2746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239 100</a:t>
          </a:r>
          <a:endParaRPr lang="ru-RU" sz="16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4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8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7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1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61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59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1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5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2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62E91-9187-4477-A4C5-B32A821FE5F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87AD9-5E81-49E6-AD66-D1582DC6C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3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minzdrav.midural.ru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12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svg"/><Relationship Id="rId7" Type="http://schemas.openxmlformats.org/officeDocument/2006/relationships/image" Target="../media/image11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fif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svg"/><Relationship Id="rId7" Type="http://schemas.openxmlformats.org/officeDocument/2006/relationships/image" Target="../media/image14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fif"/><Relationship Id="rId5" Type="http://schemas.openxmlformats.org/officeDocument/2006/relationships/image" Target="../media/image12.jfif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sv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4101856" y="2392854"/>
            <a:ext cx="691989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35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02" y="2186748"/>
            <a:ext cx="1551082" cy="95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85F8B233-5C63-4D45-BB19-A9191B1C1E90}"/>
              </a:ext>
            </a:extLst>
          </p:cNvPr>
          <p:cNvSpPr/>
          <p:nvPr/>
        </p:nvSpPr>
        <p:spPr>
          <a:xfrm>
            <a:off x="3372465" y="4479009"/>
            <a:ext cx="433470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Карлов Андрей Александрович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7E7088FC-AC99-8C40-A548-8CD534F08297}"/>
              </a:ext>
            </a:extLst>
          </p:cNvPr>
          <p:cNvSpPr/>
          <p:nvPr/>
        </p:nvSpPr>
        <p:spPr>
          <a:xfrm>
            <a:off x="3372465" y="4786786"/>
            <a:ext cx="68727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Министр здравоохранения Свердловской области</a:t>
            </a:r>
            <a:endParaRPr lang="ru-RU" sz="2000" i="1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C05F4B06-9EFC-5844-8F46-B706EE2FDEC8}"/>
              </a:ext>
            </a:extLst>
          </p:cNvPr>
          <p:cNvSpPr/>
          <p:nvPr/>
        </p:nvSpPr>
        <p:spPr>
          <a:xfrm>
            <a:off x="3372465" y="5105849"/>
            <a:ext cx="30233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28B5FF"/>
                </a:solidFill>
                <a:cs typeface="Segoe UI" panose="020B0502040204020203" pitchFamily="34" charset="0"/>
                <a:hlinkClick r:id="rId5"/>
              </a:rPr>
              <a:t>https://minzdrav.midural.ru</a:t>
            </a:r>
            <a:r>
              <a:rPr lang="en-US" dirty="0" smtClean="0">
                <a:solidFill>
                  <a:srgbClr val="28B5FF"/>
                </a:solidFill>
                <a:cs typeface="Segoe UI" panose="020B0502040204020203" pitchFamily="34" charset="0"/>
                <a:hlinkClick r:id="rId5"/>
              </a:rPr>
              <a:t>/</a:t>
            </a:r>
            <a:r>
              <a:rPr lang="ru-RU" dirty="0" smtClean="0">
                <a:solidFill>
                  <a:srgbClr val="28B5FF"/>
                </a:solidFill>
                <a:cs typeface="Segoe UI" panose="020B0502040204020203" pitchFamily="34" charset="0"/>
              </a:rPr>
              <a:t> </a:t>
            </a:r>
            <a:endParaRPr lang="ru-RU" dirty="0">
              <a:solidFill>
                <a:srgbClr val="28B5FF"/>
              </a:solidFill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448" y="1544473"/>
            <a:ext cx="6006353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зданий медицинских организаций, оказывающих первичную медико-санитарную помощь, находящихся в аварийном состоянии, требующих сноса, реконструкции и капитального ремонта, процент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89830935"/>
              </p:ext>
            </p:extLst>
          </p:nvPr>
        </p:nvGraphicFramePr>
        <p:xfrm>
          <a:off x="641074" y="3059781"/>
          <a:ext cx="4838330" cy="313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18387" y="3591474"/>
            <a:ext cx="932329" cy="27460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10,9%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622DE-5EA6-B258-DE7F-BE3132F84A5F}"/>
              </a:ext>
            </a:extLst>
          </p:cNvPr>
          <p:cNvSpPr txBox="1"/>
          <p:nvPr/>
        </p:nvSpPr>
        <p:spPr>
          <a:xfrm>
            <a:off x="3387547" y="3019207"/>
            <a:ext cx="134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-</a:t>
            </a:r>
            <a:r>
              <a:rPr lang="ru-RU" sz="2000" b="1" dirty="0" smtClean="0"/>
              <a:t>2,6%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64739" y="1396740"/>
            <a:ext cx="3994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зданий медицинских организаций, в которых оказывается медицинская помощь в амбулаторных условиях, требующих капитального ремонта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663462196"/>
              </p:ext>
            </p:extLst>
          </p:nvPr>
        </p:nvGraphicFramePr>
        <p:xfrm>
          <a:off x="6928029" y="3059781"/>
          <a:ext cx="4838330" cy="313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"/>
          <p:cNvSpPr txBox="1"/>
          <p:nvPr/>
        </p:nvSpPr>
        <p:spPr>
          <a:xfrm>
            <a:off x="9667401" y="3362520"/>
            <a:ext cx="932329" cy="27460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140</a:t>
            </a:r>
            <a:endParaRPr lang="ru-RU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622DE-5EA6-B258-DE7F-BE3132F84A5F}"/>
              </a:ext>
            </a:extLst>
          </p:cNvPr>
          <p:cNvSpPr txBox="1"/>
          <p:nvPr/>
        </p:nvSpPr>
        <p:spPr>
          <a:xfrm>
            <a:off x="9559007" y="2859726"/>
            <a:ext cx="134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- 31</a:t>
            </a:r>
            <a:endParaRPr lang="ru-RU" sz="20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5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8387" y="1610042"/>
            <a:ext cx="6006353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число посещений врачей </a:t>
            </a:r>
          </a:p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сельскими жителями, 2023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09745017"/>
              </p:ext>
            </p:extLst>
          </p:nvPr>
        </p:nvGraphicFramePr>
        <p:xfrm>
          <a:off x="3287619" y="2779432"/>
          <a:ext cx="4838330" cy="313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5802965" y="2910828"/>
            <a:ext cx="1183920" cy="27460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2 154 375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622DE-5EA6-B258-DE7F-BE3132F84A5F}"/>
              </a:ext>
            </a:extLst>
          </p:cNvPr>
          <p:cNvSpPr txBox="1"/>
          <p:nvPr/>
        </p:nvSpPr>
        <p:spPr>
          <a:xfrm>
            <a:off x="5608506" y="2379322"/>
            <a:ext cx="2354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+</a:t>
            </a:r>
            <a:r>
              <a:rPr lang="ru-RU" sz="2000" b="1" dirty="0"/>
              <a:t> </a:t>
            </a:r>
            <a:r>
              <a:rPr lang="ru-RU" sz="2000" b="1" dirty="0" smtClean="0"/>
              <a:t>1 915 275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120360" y="407938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74" y="1039906"/>
            <a:ext cx="4522244" cy="5564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47">
            <a:extLst>
              <a:ext uri="{FF2B5EF4-FFF2-40B4-BE49-F238E27FC236}">
                <a16:creationId xmlns:a16="http://schemas.microsoft.com/office/drawing/2014/main" id="{4609C88D-D0B3-B04B-BEFE-94A8BF85A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078" y="2358017"/>
            <a:ext cx="563057" cy="563057"/>
          </a:xfrm>
          <a:prstGeom prst="rect">
            <a:avLst/>
          </a:prstGeom>
        </p:spPr>
      </p:pic>
      <p:sp>
        <p:nvSpPr>
          <p:cNvPr id="14" name="Rectangle 55">
            <a:extLst>
              <a:ext uri="{FF2B5EF4-FFF2-40B4-BE49-F238E27FC236}">
                <a16:creationId xmlns:a16="http://schemas.microsoft.com/office/drawing/2014/main" id="{86C84441-31A5-4E4F-8D42-2EE7E805B335}"/>
              </a:ext>
            </a:extLst>
          </p:cNvPr>
          <p:cNvSpPr/>
          <p:nvPr/>
        </p:nvSpPr>
        <p:spPr>
          <a:xfrm>
            <a:off x="3160397" y="1481228"/>
            <a:ext cx="358682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4 251,4 тыс. </a:t>
            </a:r>
            <a:r>
              <a:rPr lang="ru-RU" sz="20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88183A49-EFF3-7A4D-9587-A3A90AA285E5}"/>
              </a:ext>
            </a:extLst>
          </p:cNvPr>
          <p:cNvSpPr/>
          <p:nvPr/>
        </p:nvSpPr>
        <p:spPr>
          <a:xfrm>
            <a:off x="2316259" y="1855323"/>
            <a:ext cx="39061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BF92EC80-6D45-9B4A-8E1C-33BEC10691DE}"/>
              </a:ext>
            </a:extLst>
          </p:cNvPr>
          <p:cNvSpPr/>
          <p:nvPr/>
        </p:nvSpPr>
        <p:spPr>
          <a:xfrm>
            <a:off x="1415644" y="2451948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648,8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88E0B75E-4C2B-974A-BF4C-DD97764E527B}"/>
              </a:ext>
            </a:extLst>
          </p:cNvPr>
          <p:cNvSpPr/>
          <p:nvPr/>
        </p:nvSpPr>
        <p:spPr>
          <a:xfrm>
            <a:off x="1415644" y="2812510"/>
            <a:ext cx="272750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pic>
        <p:nvPicPr>
          <p:cNvPr id="18" name="Graphic 53">
            <a:extLst>
              <a:ext uri="{FF2B5EF4-FFF2-40B4-BE49-F238E27FC236}">
                <a16:creationId xmlns:a16="http://schemas.microsoft.com/office/drawing/2014/main" id="{8489B693-B137-A940-807D-06AE7475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499" y="2387952"/>
            <a:ext cx="563057" cy="563057"/>
          </a:xfrm>
          <a:prstGeom prst="rect">
            <a:avLst/>
          </a:prstGeom>
        </p:spPr>
      </p:pic>
      <p:sp>
        <p:nvSpPr>
          <p:cNvPr id="19" name="Rectangle 31">
            <a:extLst>
              <a:ext uri="{FF2B5EF4-FFF2-40B4-BE49-F238E27FC236}">
                <a16:creationId xmlns:a16="http://schemas.microsoft.com/office/drawing/2014/main" id="{ADBC87A3-3B45-A347-ACE7-E641570E0AAB}"/>
              </a:ext>
            </a:extLst>
          </p:cNvPr>
          <p:cNvSpPr/>
          <p:nvPr/>
        </p:nvSpPr>
        <p:spPr>
          <a:xfrm>
            <a:off x="5329488" y="2451948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602,6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312A9EC1-6A00-C042-A6A3-CDFD9370C69B}"/>
              </a:ext>
            </a:extLst>
          </p:cNvPr>
          <p:cNvSpPr/>
          <p:nvPr/>
        </p:nvSpPr>
        <p:spPr>
          <a:xfrm>
            <a:off x="5130905" y="2782574"/>
            <a:ext cx="25038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F11D82F8-5F50-C545-971F-F365F30545B1}"/>
              </a:ext>
            </a:extLst>
          </p:cNvPr>
          <p:cNvSpPr/>
          <p:nvPr/>
        </p:nvSpPr>
        <p:spPr>
          <a:xfrm>
            <a:off x="2635945" y="3525238"/>
            <a:ext cx="433512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медицинских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44">
            <a:extLst>
              <a:ext uri="{FF2B5EF4-FFF2-40B4-BE49-F238E27FC236}">
                <a16:creationId xmlns:a16="http://schemas.microsoft.com/office/drawing/2014/main" id="{4488CD53-47CF-F145-B022-9DFB91AF1859}"/>
              </a:ext>
            </a:extLst>
          </p:cNvPr>
          <p:cNvSpPr/>
          <p:nvPr/>
        </p:nvSpPr>
        <p:spPr>
          <a:xfrm>
            <a:off x="2430643" y="3914116"/>
            <a:ext cx="44127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23" name="Rectangle 45">
            <a:extLst>
              <a:ext uri="{FF2B5EF4-FFF2-40B4-BE49-F238E27FC236}">
                <a16:creationId xmlns:a16="http://schemas.microsoft.com/office/drawing/2014/main" id="{5EE21F41-BDA6-7B4D-8A8A-D650D1E52046}"/>
              </a:ext>
            </a:extLst>
          </p:cNvPr>
          <p:cNvSpPr/>
          <p:nvPr/>
        </p:nvSpPr>
        <p:spPr>
          <a:xfrm>
            <a:off x="2675912" y="4627978"/>
            <a:ext cx="357740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медицинских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24" name="Rectangle 46">
            <a:extLst>
              <a:ext uri="{FF2B5EF4-FFF2-40B4-BE49-F238E27FC236}">
                <a16:creationId xmlns:a16="http://schemas.microsoft.com/office/drawing/2014/main" id="{C7B6BB7F-0E89-D543-BA07-E9ADD8F939AA}"/>
              </a:ext>
            </a:extLst>
          </p:cNvPr>
          <p:cNvSpPr/>
          <p:nvPr/>
        </p:nvSpPr>
        <p:spPr>
          <a:xfrm>
            <a:off x="3435523" y="5015722"/>
            <a:ext cx="19648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pic>
        <p:nvPicPr>
          <p:cNvPr id="2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336" y="6102412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27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027" y="5285973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28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1324" y="4703403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29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4786" y="5481112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0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046" y="5087807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1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3132" y="3037929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2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6941" y="2229828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3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2731" y="2648302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4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6941" y="3175290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5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8039" y="3767579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8039" y="4517930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7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2731" y="5455790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8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8922" y="4884850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39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9710" y="4455120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0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2237" y="4087164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1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0184" y="4557071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2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616" y="4589929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3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7620" y="4759356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4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027" y="5662548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5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0886" y="5455790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709" y="5141159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7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4246" y="6159038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8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9118" y="6263421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49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322" y="5886903"/>
            <a:ext cx="134210" cy="13087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br>
              <a:rPr lang="ru-RU" sz="2400" b="1" i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AutoShape 6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LQBQADASIAAhEBAxEB/8QAGwAAAgMBAQEAAAAAAAAAAAAAAAECAwQFBgf/xABFEAACAQIEBAQCCAMGBgICAwEAAQIDEQQSITEFQVFhEyIycYGxFCMzQlJykcEGYqEVJDRzgtElNUNT4fBjklSDRbLxov/EABgBAQEBAQEAAAAAAAAAAAAAAAABAgME/8QAHhEBAQEBAQEBAQEBAQAAAAAAABEBAjEhQRIDUUL/2gAMAwEAAhEDEQA/AM8I2w8V2HhVesic42pL2Hgleo2FbLBYlYdiNIWBolYTQESivG86XaRoM2JqqNanFwk7O9wL7BYktgsBCwNErBYCFgsSsFgL8FFOo01dW2ZqU/o1SMWnKlLRPnH/AMFGBX1jfY2P7Snp979maZbItNLW6GVqnlvKn5W+XI52PxWOw+KoqnRU6ct8upEdVDK6UnOmpSi4t8mTAYAAAAAABzAAGYsZmw+Ip4qC8q8lX8r2fwZsIzhGpBwkrxkrNATuBkwE5ZJ4eo/rKMst+q5P9DUAEan2b9iRCr9nIDJckZMZXlh4xlFJtvmRpcRpSsqicH15EajaNEIThUV4STXYkVDABgIYAAiqVOXiXhK2nMusAFdXMoZowU5x1S2HGcnFXg0yYwMLhUlxF1LpRjBKSWvUtSruDUrJ30a6E4W+k1euWP7llgrDVozm4U3Hy3zPpboSVKcqMqE5NRSspLddDRKSVaMW9Wn+xXV8WGIi4RzQkrT7dwqxJqCTd7LfqK1iLorxYzTay3VuRYwyre5Fom0JhVTRBotaINEVU0VtF0kVtAVSRXJFrISRBS0d3h/+Cpe37nEaO7gv8JS/KXE1oJ0/WiBOn60aZXAAEAMQwBiGIAAAABoQ7AACc0pJMkgIySa1V0ZauBSl4lGTpz7amy2vchObjZ766hWWNevRdq9PNH8UDTTqwqK8JJk3ZtrmUVMJCUs8Xll1joBeIzeLXoaVI+JFfejuXUq1OqvJK76cyiUrWKKtCLTnqpb3Roau/YU4qcHF7PoBhdKdOKjOOa3NakXFS2d/fc6LRTPDxlrs+qAxpyhs/gWwrp6SCdOcFqs0eqKnFSWmpBrUrrR3XQoxsoQw052vK1ox5tvRIqTnB6fpzKXWVfiFOE/TRjn/ANT0X7hWfEcEj4alTeWolq+pxcfhMRHy4hN22keyUk420aKK9OnUjlav7kV88qUalGWaH6o6OCxleMUn5szsjrY/hsIu8Fb2OdSw7+lK+kKe3dkF6arSu1ZxfMrcMrzQTT3uaPCUafl3HkzRdt2RVGG41isHWjONSSit4bpnqMN/FeDr1IQyyvLdraJ5Krh3J2RXLBVIU3KD1e65mqzuPp0akJJZZJ32sSaufLo8QxlGrCU6s5On6Ve1j1eH/i+lUr0qcqLUZWzSbta5Uj1AiNOpGpHNB3XUkEUYmlnpzkvUovL2JOpekpQV3JXSLPVF9zPgo/3elNrXw4r4ASwsctNt3vKTk29zQIAGAAAgGAAAAAAAAIjUnGnFyk7JEiqrFTpycldW0TAzxhN04Qm7zmrPtHmbUrKyKKKU5yrfi0j7I0AAhgACGAAAAAAAAIYAAgAzY/ErC4WVTeT0iurAok/pfEVDelh9X3kdAycOoSoYVZ/tJvNP3ZrAXNBKWWLfRXBO92iFS7lGPJ6v2QEqaywSe/MplfESyp2or1P8Xb2HK9fRNqlza+8XRioxUYpJLZIBTtGm29kivCxy4eklolBaDxOuHnHqrfroNycUoQWZ/wBEPwWN2INSnprFf1FGnaWaTcpdXyLAFFKKstkMCrEVoYejKrP0x/qBn4hXmnHDUPtqul191c2aMPRhh6MaVNWUf6mfAUZebE119dV1t+GPJG0CL1aXxIJ/3lr+RfNkoNuUm1zsjNLEWx2RRbnk2+JRqqVIUoOdSSjFbtmRupiajUVkp2tne9uxbKjGbTrLO1yeyfsWqOt29eYVXh8LSw6fhxtfdvVv4hKjS8RVHFKS2aHUqQpX3cntFPVmTFVpUaV5StVmstOnfRN8wMFLESxvF2nDM8OmoW2zdTpUYVqdCXjOOfnJMrwtOjg8tLDx8Sq752ub6tlzwaqzc8RJyT+4tI/+S7q1S8SqkcmGhOUY7zbtFfEMJgqtT63GVJTb1UL6I2QSnbKkqcfSlsyxyt3fQylRcVHLGEUlfYmklfuV526qio7K+r2J5W75n+mgQ20t2JTUleOoZI9LvqyMpSbtD4tgKTqS9CSX8xHJUlJPxGkt9Ny5IYGeWCw8nedKMn1krllOCpQUV6UWAB4GrG9PTUeBi05O1jmRxsoO1SMoGmlj7emafZhp1rBYyU8cvvx/Q0QxFOe0rPuQSsFiSs1o7hYCFiuvF+HdK7WpfYTV9GFVrVXAKOsbfh0JuIEAJWFYCNgsSsARowSs5M0KtB4mnBSWa+qKsGrJlzwtKpVjOUPOtbrQ0jag+AAiIYAMAAQwAAAAAAAAAAM9Wk1iYV6a83pmusS9DAAK632bLCuv6AOJxV+amvdmC50OJQc6sbPkYXSku5GyjKUHeMmn1TNVLiNaFlK0133MbTQiDs0uJUZ6TvB99jXCcZq8ZJrsebJQqTg7wk4vsWpHpAOPR4nWhpNKa/Rm2jxChUdm8j7lpGwBKSkrp3QwgE3Z2GVTVOc1Jt3jpowK6Ul9NxCur2jp8DQYqdB1MdPERk4qLytPnojVBVFKTm01fSwVJpN3aVwaGARGwiQmgIMi9SbIgQZBlkkQaIquSuVtFzRXJBVMkQki1orkQVNancwithaX5UcVo7eF/wANS/Ki4mriUPWiKJwfnRpFwABEAxDABDYgALgAASWph4nVnSwjlBuMrpXRgo8XqxsqsVNdVoyLHckk1qgiklpsZcPxChXVlK0uktDWuxQpJ6NMF5lqNgtgBrmtypZ1mktuhcDehBBPNBNqzKquFhN5krS6rRl2rl2BRsijOnXpaO1WP6SJ08RTqXV8svwy0ZZZuWnpIVaEKq80devMCywWMyjXo6Ql4kektycMXCTyzXhy6MotauU1KEZa2s+qLyLAxVKcoaytKP8AUwYXLVr4qafm8TLrvZRX/k7Xhx3yq5go4eE6dWTjaXjT1W/qYVU3OG36A66mrS/8ltSnOMdVniZJKMtU9e5AYhtrTzI5Vem1PNB2tyN0m46MoqLMzLTHGclmfN7miFSOVLmVzg1IhlsQSqTy3y+p8ymOJnGXmV+5NorcUBZKNLENZoprn1Ms8O51XUi7q97cy6Kyxk1o9hOTtrp3RaNWF/iDiGCdozU4L7k0dzh38W08TONPEUfDbdnJPRHmoxVTyztLvsymtgpJZoO6LWY+kfTMPUl4cK0HOS0SepZhlloqNrZW429mfNMNXr4esqsb+JDWLe56vgHHfpFWrDGTjGUrTT27Nf0RUj0wFVGvSrwz0ZxnHa8WWhAAAAAAAAAAAAABHUrr3lDJF+aWnsubLSqn5pSqPnovYCyKSilFWXJEiLY1qgGAAAAAAAAACGAAAhN2tpcYAcypfG8UUN6OG1feXL/3sauIYh4bB1Ki9SVo+5Xwui6OEjnTVSfmnfqwraAyurNU6cpSdkluEKnKKoqWytfUzRjUxNeU23Ghslzl/sgcJYnLCfkpqzyX1t3/ANjVJqK202sgqSSirJaLkKc1CN2CcpLbL8wypcrhFFZTreHB3hGUrtX1stfnY0RiktEVLz4tvlThb4v/APxFwEG220k7c2SQwARzVB8Q4hncm8NQdkuUpf8AgvxtWcnHDUHarU3f4Y82aKFGFCjGlTVoxVgLBTlli29LdQbsrvYpqR8ZpP7O97fiAknKStDRbZiEKMY4lyS2glfm9S9aK1rFdOUZVKjT2ai//fiUWOKfIhKmpNXWid/iRnXUXlhF1JdF/uVVMNUxFlVquMOcYPf4kBOtSpqboQ8WceUXexgwuCeOqPFYjMl9yKe/c111GLp4LDxyqfry8o8zbGKhFRirJKyRfxVdOhToqEYLKlyTCyrO1/q1o/5iNZOq4wi3kT8zXyL4xUYpRVktEgiEYJcr9m9iaVlvcYakEY7t23ZIUYqKshgRkrrVJvuSWhGN3q/06EgGAAAAAAfPsXCMklJJkI8LoVqTk4tS6otxPqSNeHjagu4acqXCMTT1oV7rpIonHGUPtaDa6xPRrYLAeeo8Qy6ZnF9HobKfEJWWZKS7GvE4KjWaUqcbvnYyT4JTTzUKk4PpfQDTDGUpc7e5aqkZLyyVzkVcDjaOsVGqu2jKIYlwbVSEqbXUg62EqVnXqwqUsqve5sscijj5fdmpe5sp8Qi/XG3sFarCykYYinPaS9iy6a0dwI2Cw2FgNWFXkfuaqXqM+HVqZppbmmdWgAEQwEMAAAAYCABgAAAAAAAAAFVf0FpVX9KA5+JpKpJNoxqEZ/ZTUux05RuzBU4fTlJyheD6x0LFqiVN/ej8UVOlF+lmh0sVR9MlUXSRB143tXouL6rVCLWd0pLlchZp6m6MYTX1VS/ZkZ0mvVC/dGYrGFi90ovZ2IOnJcriBU61Wk705tduRtpcVmtKsVJdVozA1bkJgd6jjaFXaeV9HoXJRaeXnzPNXLaeJq0rZJtduQqR3KMJUnklLM2r3+JcceHFZxUfEjmy7tHQo46hVs1O1+T0LRoECaezAIGRJCYEWRZNkWBFlbRayDCq2iuSLWiDRFUtEJItaIMgpkdrDf4en+VHHaOzh1ahTX8qLiatRKn6yJOn6zSLgACIBiGgEAAAwAGBg4x/g1+dfucE7H8Q1JQ4epR38RfJnnYYtffVu6M61jUacPj8Rh35Z5o/hlqjJGcZLyyuMK72G4tRq2jU+rl32OhGUZpOLTXVHkS6hiquHd6c2uz2KkepQHJw3GYuyxEMr/FHY6VOtTrRzU5qS7BIsAQyoEAAAFdSjCqrSimWABjdGtQd6M7x/DIcMTeSVWPhvvsaiM6caitJJoKe+2qMeEVqUornWqf/AN2Slh50lejOUe26M2CxDputGtHWFWacltq7/uDG2SMtahGXKz7GrNGUbxd12ISQHKr0pRWqzIySj0Z2pwujFWw6fKxGq5r3syLj0L6lKUX1RU10Iqlx6kHEv33QnDoQZ7EXG2xe4kWgKHH4E6deVO/iLNBE3ErqRtCy25gXJ0MVfrsV4jBOCc4O65tFVGKUcy07l8HPK0pOz6lFuA4tjOGKcKMU4zte/J9T03DP4hw1fDp4mpGFROz6HmKblUi4zink57MqlRhmzR0l1KzH0aMozipRacWrpokeEw/GOI4KEKee9OOysdvDfxPRqunnpuKlpKSekSpHoQKqdelV+zqRlz0ZaEAAAAAEZSyxbAhO8pKHJ6y9ixKxCCaTb3erLAAAAAAAAAAAAAAAEAbgBFO+vIbV9ORnx+JjhcJUqt2aXl7sDLXaxvFIUFrSw/nn3lyR0mrnO4RhZYak51HerXWed+T/APWaqtSUotU7xX43y9kFTqVMjSV5Se0UZ3CVZ5ZSU6i3S2h3HhaEo0vM3mfqk95f+DVCEYLypK+9gKcNhlRirycp8229WXpWHzAICKbu7qyRIpxcnHDVGld2ewEcLG+es73qO9ui2RoKqcfDoQhFaxikk/YmnLml+oEinEV44ek5y1eyS3b6Ea+J8GMpSXlitW3z6GTDLEV8V42IjFNRvTpt+nXd9wrRgsPKnKdes71qts3bsjTKSirt2ITnKKajrPohRpyaTnLzW+CCJJZ7SmttUmQ8eHiuN7tLlqS8NqLu3J2tq9CnAqaox8sbNtt/Eqrc9WXpppL+Z2K6GHSzynJyc5OTV9C+pdU5a8mFOCp04xitkEChHLbKkuiHUnGnCU5O0Yq7ZIyTf0rEeErulTd5vk5ckQSwkHaVecbVKurXRckWVJu+SPqa36EqknGPlV5PZBThljaTzSerfVgNRUY2RJbACAYhgAk7kfU+yHbS2w0AwAAAQxAMAADwFfWob6StRiYKutZnRStCKLjSSGNIHsQQavL4Dy2D77JF1ELFboQqO84KXvqXMSWiCufX4PharuounLrExVeF4qhrRrZ49JbnesRmr2IPNyeIo/bUJLvHVFlLG20jUs+j0PQZdLGavw/DV/XSjfqtAMtLHTa81pI0U8XTlveL7mFcHlFylQryhbZPYhKnjaProqqusSD0NCrTlTWWSZsoczydDEQdWKyzpzvs1Y9ZQXkNJq0ECAiGAhgAAAAACAYXAQDGRJAAAAAVVuRaU1uQFLWjI2JvYgaw1JJMjKjGW8UycSaCMVTh1Gbuo5ZdVoyiWDxNHWlVzLpLU6jADiTrOGmJoNfzLVFng3jGdN+WXU24uK8GbtyIUYf3eguy+QarBjcmGpqdRPK3bQzRlRrfZ1E+x2cVh4VqWWcbo5Nfgsb5qUnFkhUJUWttSDi1yIOhjsLs88ej1Esck8tek4vqjMWp6jTS0tZE4To1vRNN9NglSaItTpYirSfkm125G2nxOS+1hfujmvQKalOaS2A9DRrQrwzQ2JlGCio0bI0GmdRExsQEWRZNoiwqtkGixkGQVMgy1oraIqto7FH7GH5UceR2aStTiuyLiamSp+siiVP1mkXgIZEAAAAAAAAwADk/xGv+Gr/MXyZ5Vo9X/Ef/AC3/AFr9zyrRnW8RTad07exbDFTj6vMVMViK3U8TCfOz6MuTucpkoVZw9MvgB1CVOpOlLNCTi+qMMMZfSas+qNEasJ+mSZR1sPxipCyrRU11WjOph8dQxFsk0n+F6M8wCYZj19xnnMPxPEUbJy8SPSR1MPxWhV0m/DffYqRvAUZRkrxaa6oZQAABEXrojIqShiKygktYzd+d1b9jWvTrz3Mj82LjVi703DJ72d/9wpToRfobpy7Ec9SkrVVmX4kaZLQi1cCnNGavF3K5xJVKCesW4vqimVSpT9cM0esdwKalO5lqUex0FOFT0v4PcrnDsRpy5wceVyHM6M6RnnRIrM31E4rkWSg13IWAg4kJQL/cMqZBnpRilaa22Rc53jZKyDLYLACpyVp8tnclVnTpNeXM+dglKTi438rKEtXF7r+pRtU6VeNrpmatgW03TkVZbO60ZdDEyjpLVBEuGcUqcLxLlKnmTjlZ6nhvHKGMpSlWlClOL2vyPMXpV462fzM1XByg89J3+ZakfRYyjOKlF3i9mhniOFcaq4ScKeJqSVGL0Vv6HpsLxzA4qqqdKr5ntfQrLolavOd/urb3I1H4iyU5q73aeyLYpRSSVkgJAAAAAAAAAAAIWtwBrMrO/wAGMAASb6WHcE7iu8zVviApTUd9krtnFrZ+L4mHhJPC0nz0UmWYmtWx+LeDo3VOMvrZ7adDq0aUKNNQpxUYrkgvjIsPWq1ITrzVo6ZEtDYopa216iejfuiYRCKld5vgTFryGAEVK6elrEgYC1vtoUYnz1KNPrK79lr87FzburbcypRTxTl+GPzf/gCyULtS5oVWpGlBzm7JBWrQowc5uy+ZkgnUrRq4hPM/s6S1y933AdGjLEVFiMRFqK+zpt7d33Lqabr1JpaOyzPsWQpvM5Sk5N8uSJx9P9QojFR2W+5IACKq2tNrroSSUdEkklshTV3D3uDUlrFXbet2AVNYuK3loiaIqKzXerCpNU4OctkBTiasopUqX2s9F27k6cI4eiorVL9WyFCDjmr1VapNXf8AKuSLIpyeaS/KugDgm/NJavl0LBDAAAAATBuwACGAAAAAAAAAAAAeCfmr/E6NtvY59FZq69zov1IqpJBYaGRVS9TJChq2TsVEXsxLYk1ZAkRSsRe5Mi9wATWhIjL0sCMVoQlGU5ZYycOd0WxWgbagKlRdSovHjCU6e0rb9zqU9ImPDXcpuRth6SppgmArEQxkRgMAAAAAACMW2tVZ9CQAAAADAQABTW3RcU1fUFQ5EcpPkQcrM0mpJDuKMkwltdBDvqDZBXJNAUYt/wB3n7E6cbU6K7L5FeMX93n7F8V5aa7BcFVaIpZdU2RVYYmoNJ7q5g4lRg6DtHU6LRnxSvRkwjzDw99VoNV8TQatNtdGaZK7KKiu0ZbdVUnVwsKklrJJlmHpZDbSp2wFJW+4iq1hqtmF+zfuXMqwy+q+JawhMiSYgEyLJMiwINEWTZBoiq2iDRYyDIqqSOvT9EfY5MjrU9IL2LiamSp+siSp+oqLU7uxIjFWJBAAAAAAAACGgOV/Ef8Ay5f5kf3PLNHqf4iV+Hr/ADF+55hozreeIEWibE0RUGiLJsTQELBdp6MkyLAup4qcN3ddzTSxVOejeV9znsQHYTvsS3OXCpOGzNMMXf1r4oqOhRxFWg705uPbkdPDcZu1HEQ/1ROJCpGa8ruTTA9VSxFGsr06il2LOR5OMnF3i2n1Rso8TxFJeeWePRlqR26l5+Ta+/sV14ONNZFZprKkUYXiNGa+seSct+htvGdnFqUd7oqIpqUU1sRaG45ZOUOe66iUlLTZ9GERaK5RuXNaEGgMtTDxnraz6rRlTjVp/wA8e+5saIuJFrIpRnps+jIzpmidKMlqrlLhUh6HmXSQKzzplMqRr8SLdpJxl0Y5U+moarnum1yINWZvlTKZ0uxFZtQsuRZKm1sQ1T1ATWpXVjezi9VzLXcW5BVHVJoUld3ZNxyS/lf9Aa16gU2cXdaMlHEzUrSV+6HKJR/1rdijW3Trx86/3KKmEcGp0Z2ae60LowtG709y6hQlWlZK0Nm++9gQ8BxqfDqtS1LOpK2ZvmemwHHMLisPTlOpGnUk7OLfM8lKlneW2hTLBVKfmpyt7FrO4+jgeKwPH8VhsSvpTlUg1la/c9Pw3idLH0HUjaDTs4tlSN4CGEAAAAAAAAAAIyYvESzrD4fWvJb8orqyHEsY8PCNKis+IqO0Ir5lmBwiw1K83nrS1nN82BPCYaGFoqnDV7yk95PqXgAFLUnVV9rqy/UuK071EmrO1/l/uWAMAACNlrotRjEAGWVeGHp1K1VvzS0S1b5JIhjOIUsP9XF560tIwjq7hhMJKGSpiZZ6qVkuUfb/AHAjQozxFRYjExcWvRC/pX+5tjFRWisSABS9LGtCFVtZUle8l/uTAYAAEHfxI9LP9iZDXP2SJgIyQbxWIzv7Gk/L/NLr8CeIk5yVCDac1eTX3Yk1BZVTikqcdLL5ANXqS28i/qyavcewwAAAAAQAK2tyQAAAAAAAAAAAAAAAeGwkb1rm775kwKvOTNi9TKqSQwQPZkVXS5lhCmvKSKhT2GtiM9be5NECIv1k73IL7QCViM1aLJkKnpt3Ck9EJRvJNjUW9WN2TtfUC/DLyyfc2R9KMeG+z92a47F1kwACAABgIYAAAJuyuCd1cBgKV8rtuEbtLNowGAhgADEBGom46deRXV9Rcc3G47wMU6bjmVk+4Vpl6SuxTHH0Jqzbi+5dCcZ+mSZcTUb2kOrNxhtfVEsuZ2I1qc8jtrsVE4vVXJ3Rnu0h05305gGLf93mX280F2MeJbyNcm0bH64+wXBNXsV21Jzmouz5lakmE0WKMUvqZGloz4tfUsI4ElqUTV5o1TjqzPJedGWnqIxthIL+VGWW5temGj7Ixv1DVbMOvqkWMhQ+yRNgIQwAiRZJkWBFkWiTEwqpkJFjINEVU0daHpXsct7nUjsMTUiVL1ESVL1FRcAAEMAAAAXMYACAAOX/ABCr4CP+Yv3PMNHqOP8A/Lv9a/c8yZ1vPEGiNibQmiKg0RZNoTQEGRZOxFoCIJakrCS1IGSQhlDWmuxdTxE46PVdykcVqBuhXjJdGTzpyT5IxpE4plGp1Yo18PqVnXj4TajfXoc+nSc5I7vD6ShDYYmumyE4qW/68yfITNMK1GUVa9133IuVt013ZaRauBB2ZFom4J8iLpruvZgQaIuJbltzZFogzzpJ6NJroVeDKLvBtdnqjY0QcQrHny6VI5e61Q8qlqndGlwuimVBJ3g3F9iFUyplU6fY0vPH1xzLqgtGXpK1WCVNrYrcToSp9imdLsRWRq6tyZCOsVfdGiVIrcLbogg0V5Fmzcy5J+4NL49AIOc2km78kdGPhwpUsjk6cL3a37s5c21NVNcsXlt+5odao45FLy2tZdAuDEV88m6ccqfQrhiHF2lr3BrkyLiE1otSrata9UUzoVaCcqEtHvYrWaL8rsWU8W4vzLXqVG7AfxDXpVqNOvK9OKs01qenwXEcPjYylRn6XZpnkJQo4hO9rvmih0K+FjJ0ZNqW5Uj6CB5Th38R1YVaVDFR8iVnLmeiweNo4ym50Z3SdmnuVI1AIYQjPjMVHDQWjlUm7Qgt5MniK8MNRlUqPRcub7GbBUKlSo8Xio2qyVox/BHp7gSweEdOUq+IaniKm75RXRGxAAADaSuxlVVZ4uFvVo30QDguf9SwSVlZAAwAQCbSV27GXFYhwkqdNZ6s15Yc/d9ELFV/rFRoxVSvulyj3Y8Jglh3KpKcqlWfrm+YVko8OVPF06jfiVbuU5NWS6JfH5HWsVUXmc58m7L2WhaADAAiuXriviTK274hK+0W/wCqLAGAABBXzPpyIV60aFKVSWy5LdvoTi/KmYLTx2LjOMrYak3b+eXVewF9ClNRk5P62o7zfTsvY0pJKy2GkkrIAGAAAAAARtre/wABjAAAAAAAAAAAAAAAAATdgPGcPnQlT+qqKd+aNdPVs5+CwccMm4xs3uzfQTSdyqnYU/QyZCp6WQKC8pOwo7DKIT9SJEZepEyBMhFXmyyxXD1MCViFXYsKqvIKhh6l14c9KkeXXuTrU4zhaWjWqfRkJUFValOTutrFVWnOm03OU6fNc0B0MJfwY3dzYjLhklShboahrIRIiMBgIYCGAAIBgAAAAAhgAAIYAcjiPCo4vEOtGrKnNpex1yiXqYV5irg8bQu4TjUUXbVlccXWoy+uoTj3Wx2K+WdWVKpC6k2037hSWSl4cvNFbKWuhYVho8UcdYVrdpam+lxRyXnin3iyqeAw2IpJzpLntoYq/ClSqJYerKN9UmIjuxxVCpDez7lccubRrXocPJjoWyqNVW+ILGzotKtRnTfXkB2cSn5FyzL5m7/qfA4NPH06lrVU2ndJm6HE1nvOnZW3TFWNOIlarH2ZCErWuV18TSqKLhK46esVJ8y4zrVdNaFGK+yY6c1dkcTJOk0ncI401qZsv1iNk1uZl9svcy09NU0ooxP1G2t9kY7eYauNlL7NEyNFfVxJsCLESZEBCZJkWBFkWibIsKrZBljIsiq0rtHSRzreY6MS4mpEqfqIk6fqCLQAAgT1sO4nFXvYAGIBgAAxAc3j3/L/APWv3PNNHpeO/wCBS/nXyZ5xozrfKDRFk7CaIqDItE2iLAg0Jk2RaIIsSRJiAYwQwBIlHdCsSgryRRbGNy6nTuKELm2jSKJ4ejY6lGOWKMtKFjZBWRrGdauQhrZBYMohYkICNhNEhARaItFliLQEGhNE7CaAraIuJa0yNiCpxKp0Yyd7WfVaM0tCcQMbjUjyzr9GRTUtL2fRmxxK504y3Vwuayypy1vYrlTbVjS6coLyPToyivVUPLJWm9iNZ9Z6lPVX0KKilFWSu3omboU7wzSd79SmmvFbm42jdqPsRpncEoJX+AQ0WW2xf4fiuSiknDchVoyhJrmgINCsS1D3CK5IpqqybNDXQrqRzRafMDLSTUVK9maY4itBaO/ZhTioRs1mfVjcpSavyKDN9Ii89HLLsKnUq4VtUakknyvzL6StJSvawpZFJ5ltswOrgv4lqKqoYlRlG1tNzvUuIYephHiVNKmt7nh50Yu89LLW75ChiJ/UxptqjTeZX+8+pazHtqFKeKqxxOIjaK1pU3y7vubjz+A/iWnUc44uPhtbNczu06sKsVKElJNXVisrCL1sMQA13D73YYJWVgGAEW0ld6IBt2VzLWrydTwcPaVVrVvaC6sj9Ilim4YV2gnaVX/YvoUIUIZYL3b3b6sCOGw8MPBqOspO8pPeTLKkslOUt7K5MqreaUKfJu79l/5sA6FNUqMKa+6rFogAYAAFeVeLmtq1a5MUrq1hgApXyu2/IG7K5nr1HTpSqTTbekad93yAoxVedevHB0LxzfaS6R7GylTjRhGnTiowirIrwtB006lTWtPWb/b2RoAYAAAIYAAAAAAAAAAAAAAAAAAg1GACIznGnFynJRXVsrqV1GWSmnUqdFy9yp4NV5RnirVGndR+6gOJNJRfsRoejUcqkJ024yT9mSgrRRVSK6uy9ywrqv0kElsALZDAresywrX2jLAE9iENmTlsyMdgGU105aReti8ql60FFGfiU09ns13I1pPK4qN2/wBBfZV/5an/APYsk9H8gNNBOMIp7o0lNJWSLhrIGIEADAABDEMAAAAAAAAAAAAAACh+tl5Q92Fc3FRboKcfXGTkiPixlBTT0auWVXlp0+92YJfVylDlujeM66FCr4ahfVZdh4mth5WVSDjK+jRQ/TBbeVamevUbq0lzT3+AGxQjBQmpa2SaIYm1aDW8ejRXiXacNbaFq0glzYGOeBw9bEqm6aTcrNrRllfgzov+74maV1pLUupR/wCIx63/ANzoV9ZL3RGnnq8MbhJ5atKM/wCaPMVPiCh5ZeJT9zr4zM8WrcorX9SmVOE3eUVK0dU0IlUU8Y5O8ZRkiz6bDw2pxknfdFE+G0JydlkfYz1MJWw8XKnWbSdrSJ9GiUlJNxaaM8F/eIfmRmWJmm/EpJ90XwxNG6d5Rl/MQemr/ZmP7xj/ALVqytGSjUj1joyynjKUnZ3i+4V1qX2aJMro1IThHJOMtOTLAEJjEwExMbEBFkWTZFgQZEmyLIqFtUdBGFepG1Fw1IlS9RAspbhFoAAQAAAAxIAAAADmcfdsHH/MXyZ5+6Z3/wCIH/cof5i+TPOmdb5SaItBdoMxFRaItFmjE0BUyLLXEg0QQsIk0LmA0NAkMAJ0lepEVidBXrQ9yjfShtobqMCmlE038ON8rlqlZGkXwWxfEriixGmWiOyGKHpRIiEyNiQARESsJgIViQgItCsTFYCLRFonYTQEbCaJBYgraFk3JvtuVTp1ZzX1mWK1aXMLiDcXqr213OVVlCdZVJPRNs6WKoSqUnCEndrrzMOIoKE1CNpNWSS9tTnrrzIJ0Z1bRpytdXaXJdy1KUIpSholbQ04ajGjRUU7t6yfclk3Rtz3frDQppZ7O7buOpB3vuzTOjGWtrPqiqSqU91nj1W4WsdSnppuV2eZxa/2NryzXl36MhKndbBWRxyvTYg9dOZrlS0sUyp2ZBSldd+gW6lklft7BdLez7MCpZm2h+JFxl4q8sfvdAq4iNOm34bfczUf7w3KsssYbQ79WUJuVZ3s40k7qL+8afpMLWnFJkXG8blFVarQDRONOom0rq+j6F2HxGIwdWMoTlpp8DNhoyvl2jLdvoTVWdOWXNm5aoD0HDP4hc5woYmKzXtnPQU6kKsc1OSktro8FPwpJTjFqb3tyLsJjcTgIqNKbUc2Zp8y1neXuuYHBw38S0JRtXhKM76KOp14udVXzRjH+V3dispVcRCnJRd5Te0Y6sp8KriKj+kPLTVmqcXv7svp0YUr5Vq929W/djTXjtc3FfNgRw8Yxg8iUYuTsloWkaXoRIAKILNiqlS+kUoL5v8Ab9C2clGDlJ2ildtleGi40VmVpSvJ+71AvASGAAAAIhn82VJt/wBBu8tNkSSSVkrIBWtqZaL+k15Vmvq4vLT6PrIMVKdWaw1P72tSX4Y/7s0xjGEVGKSjFWSQEhgAAAAAAAAAAAAAAAAAAACGACGQnOMIuU3ZANtJXexn8SWJuqLy09nU6+xGrSeLj9YpQpco7OXuaoxUYpJWS2SAhRowoQy042XPq/ctAAPJTwVCUs0Y5H/I7C8CtFfV4iXtJXHDG05q+vdE44mjUay1Ffo9GK0rVTEw9dOM1/I9SMsTCTSnGVNr8SNaaeqB7WeqCIxqQmrxmn8R/wBSqWFoS+4k+sdGQ+jSivqq0o+/mAuj65EjNH6VTbbjCouzsySxSi/rac6futALqjtBig7xTISqwnHyzTJw9KAkVv7UsKk/rGgCtDxKbj97dPuRhUzwjLns10Za5JblFpU8Usq8s3d+4V0ae6Liqnui0ayAACAAAKAYhkAAAUMAQAAAAAAAAPYzvRSZe9mZqjtTm+zCubWneFNRa0RnrLNlfRhio+FUjKmrqUVnj+6K4zjJPLe65M2y01fLPTVJJFM6eZ0k31dydRuVSSi9U9SuUrVoQ3Vv9gNGI1jJSWnUjRm24Lk2ivEZ5Vpxi7xvsWUJXlCFtUwL6DU8fBpbXN1X1r8y+TMWFebHR0tozbU+0j+b9iKwY2X98qWl92OhGkms7lvZE8WksbUezsiqk5OE3zuv3KmpK7u3pcpxmmG+LLs2tmtOpnx0l9HiuqYTHNpRzVYLq0anThU4nklFOLqWt8TPhFmxVJfzI1UPNxZf5v7mWmzGcHwylF0k6bd75TFLAYuH2VWNRclI7uKfmj7P9jPHciuPH6TQ1qYeUbaNw5GmhxWS2q/6Zo7NBervJlONwWHq03KVKOa61S7gUU+KJ6VKfxi7mmGNoT0zpPo9DHPglNK9GtOk+i1RiqYPGwnKCjCtl6aMDv3TV07oTPO/SquGupxq0X32NWG4pUau5U6i/RgdYTMceJ0m7TjKHe10aYVqdWzhNMKbIsk0JkEV6l7m1GNepGxFw0yyluyq5ZS5hFoxAEMBDAAEMAAAA5nHdcJT/wAxfJnmsRWhRqqE09Ve6PT8aV8NTX/yfszyHFXbFJfyr9ya1jRGdOprCaYNNanK7othiKsNpXXRkK33DMZ6eL8SajONm+aNDi0wp3uRaJJEnEiqWhcyxojbUihIaQ7EuQCSLMLJSrxcepG2xbhYZa0PcqOtTiaYKxXBF0UaZWQLEQiTRpF8PQiQoelDIhCJCAQAAAIYARYDI1PRL2YArPbUDgU69Sk/JNrtyNlLijWlWF+6IsdKwWK6WJpVl5Jq/R7loRXN5VdK75Igm4qN9W9C3XV99DPGcauIlBO7pk1rMOtncZJKzszmUIOtUSm7Zama/PY7LjeT9jDNLDYirUcfJThpFc22NytZq+nlk5OLuiWUpwNKpTjPxEk5eay5djTYuMarykHEuaE4hGWdKMt18SlxnB2i8yXJ7mqrKNOOaTsihVHVk3Rg2raSlohFVOUX6llfcpnKOa0E5v8AlNbwmfWq87/REHQdNPw9vwvYLWSVKo9bKK/qZavh4drN55y2ju2aamJnVn4WGisy9U3rGJOlgY0s03JznLeo9yNMMaUqs1PErSPogto/+RKCVGVTNrKTsuuv+xtxMHClOS5JszeE1Tpx7AJSjKOjsQlCLerWhJQSunFfoSSS+6v0Ag5q+/6CUnJqKik1zZZZW0FGKWvNkU1FR1lO76RIRknrNa9HsPeTZCpuEFWlCSTScX1WxZg+KYrh9RtTbzWu3qrGbxZ052TuujLIyhNWlC3YqR7LA8cwuMhOV8mS2/M6CVpKb0k9D55kSWWlOzTvlfM6WD/iDE4eMoV06l2rZuRqpHs4ehEjncL4pQxsXGMrTTej56nRDKnEw8WCpWupvzexcVU/rKs58l5V+/8A72LQAG0ldgJrXYAu77BbW71YwACnFVvAoymo5pbRj1fJFxmp/wB5reLvThpT7vmwJYSnKFFSqfaz8033LxLcYAMAAAAAAAAAAAAAAAAAAAARVOpKTyUknLnJ7RAdSqoWSTlJ7RW5GFFykp1nmktlyiSp0lTu9ZSe8nuywBPYYMAGAAB4ePhVZZqc0n7ldaLunKEZW5nJkrRTp+V9icKmIUftH7MzWq71GTfpf6F3iVMySjnT3fQ4FDiVXDz86UkbocYg2motMDqS8RJvw8y7blccXTc8rvGXRopp8Yw//UeVllTE4WbUozjK/JFovUotaNMb2MUqlOzUVGz6EFiMXS/6catPlylYVY1zoUZvzU4t9bakPo2X7KpOPZu6HHiGEflnKVKT5TRcp05K8KkZLsyozv6VDZwqe+jILESjO86crdtbGlSi9iEH53YCudanUSlSqJSXKSHRnKdaClC3dO6LZ04TTc4JkMJSjDEPJ5VbbkB0ae5YQplgZIAEQMAAoYCC4DALgAIYh7gACGAAAAJ7My1vsKnszVL0sy1/sJ+wVxqymsQ4T6XTXQc6OacZqV+V+xbjl9dfNZJIqptaaNK6+ZpFsoxU5SS8zZmV1j4xtutf1L1Ukqjlpo2Qc4y4hG682VWt7lRZ4cnOco6NyZClf6ZFNW0bZY1JJpPndjg7zTtsnr8ALOH5vpnmW0Wbpa1oe7/YycPefEZv5P3Nb+2j8f2Irm4m7x9XorE07QbS5rYnUoZ69WS0TluCp2jOK6lxFLTe+i7FGP0w8OljQ22zPj9aaXLKNTGHAK+NpfmNOC83E4/5n+5n4d/jab6Xf9DRwzXiFP8AN+zI07WK+0j+V/NFMNy7E/ar8v7lUPUiarTR9L92Ff0L8y+YUfs/iKv6Y/mQFi2K42deo/b5FnIrp/aVH/N+yAjiYxnh5xkroy1eFYSsrumoy6w0ZsrfZv4fMktiDiS4XWhUlGhiG0tUp6lFSjisNrUo3X4oM7qX1s/h8hVV5Gvb5gcSOPqwaiqji1upo2UsdePnjd9Ys2VaFKsrVKUZe6MP9lUXKeSUqbT0yv2IrVTxVKTV5ZX0Z0IzjJXi0/Y8/UwWJpNKnUjVT0tJWZCf0rCq86NSHeOqA9GWQTldHB4ZxGdbFQpOrmTV7Pc79JrUqLBgAQAAAACV7u7GAwEAGDi+uHp/n/Znj+Mr++R/Iv3PY8VV6FP8/wCzPIcaX99j+RfuTVxztUNNsk1oEURU6Eb1oe6OpKPmOfhl9fD3R1akbMpilIty6EbF2XQjWM8kV21NMolbiQRSJJDSJqIEFF3L6CtWh7ojGJbSVqsPdAdWKLYlaLVsbYTjsTRCK0Joovh6ESI0/QiTIhAAAAAAAIYAIjNXi/YkJrRgeYblHdaApJuyZGGOpTeWrCVJ/wBC3w6dZpwlGfdboRqhLoX0sZXpbSuuj1M6g4U1JvR82F30IOosbKpT2UJb+5XhLU6k6jlmaWtubZmcZxi9r7P2K4tu0c2WPYw3HaoKSjJz3k7k3BS1aTOZRx86FoSeeK67nSpTVakpxWW/Jm8c9+albW4NBmtfMrLqUVMRmi40LZvxP0ooHWvOUYU5Sy6N8hS8WWiUYJ873ZTGs6Kp0aS8SUrylr7/ANWzRGrTb3cXzUtGBU6UYSzSWd9XqSUW5K60WiSHWrUqcHKpOK73M869bFJwwkXBJ61Jqy+AFuIr0sPBSqzt0W7Zhq08RjIPPfD0XtD78vfobqODhSaqSvUq/jnq/h0LMrdW7StbQgzww1OlTVOEEorZFcqFtYPL25G1ordNN6/oCuXi9MNUUotvK9VtsShTUqulmlFI14yi54WrGDyvLpYz4eKq5qsG4qWm3Qi1VVoea65FcqSSut+htanHScbrqiNoy9OoWubJNNciRrnS7FEqdgqm3Qi4uTsWOLRHYgzOm/F1tYvUI25toeVMEmkBWqSk9FqTlh7xtOWvcmpOK8pXNNu97lEKcquFrqpRbzQeZHewP8SyVDJiIOVRX822vI4PiSpTzPW6tYVScK1SCXle5akfQMHOE8NTlCSkmr3XN8/6l58+oYnG4GWelOTSVlZ6Hc4Z/FFOa8PGeWSj6urKzHpgK6dWFWOanNSXVMsCEAzNiq0qaUKazVqjtBfu+yAhXk69R4am2lvVknsunuzVGKhFRirJKySK8PRVCmop3k9ZSe8n1LgIsaAVuaAkAkxgAAAAAAAAAAAAAARbSV3oglJQi5SdkimMZVnmqpxgtode7AE5135bxpdecvYujFQjaKSXRDGAAAgFfzEiEYqLb5vdkwAAAD588HdbFMsE07q53PCIyoroZHBq4NySvcolhqkfSz0LoJ8iMsMuhFrzNXDzlrKN31KXGrT9Lkj08sKnyMtbDRirtBa4tPF4mk9XddzfS4xXS1SY6uAnUipRjZ9DLLCzg7ZWmGnUocWp1YSjWpOXwuWUKnD5VHeGS/LY5CjXpO1tyMqk03dJtikeqpSw8lkp1F8WRqUJRWaM/itDy8JKL1i17M20uIThZKba6PUUjrwxd6nhS8suXcuoO1Vy3v8A0OX9OjUjapSjflJbo14HG05TUazy3+8tmX1l16c3msXXbK4QhdSjr3LTTIEMRAwEMoAAAAAAAC4AAwEADuFxXHYBSflZkxLy4eXuvmapu0WY8Z9gr/iQVzMbK1apfsrfAqoTcq0FPrqjo1cFTqpVXJpu2xRLh8qVWNTOmr2NIzqpnTtpqKk1/acFHVZC76NVpQSlTb6tGfDp/wBoSeV6Q0uio0Td9Wy2ioqVr30MdqktZSSvyNOH8ret2osDRw2GTE1LbWXzNa+3j7P5mbhmtSpJ9F+5qhriF+X/AHIrNTkk6t5bzloRir5rvmZ5LLmd7ed/MlmWTO3956dQLKjje0dTDxF2oxt+FGmLcpaaRXUp4j5aK0uml8AjFw7/ABF+kZfI0cIV8fD4/Iz4Beeo+lORp4Mv78vZhXXxP2j/ACr9yul617llf7SXsiun6iK00fsoirfc/N+zHRVqUfYVX1U/zATK6fqn+ZlrKqX3vzP5gFb7P4r5oktkQr+hfmXzJgVR+1n7/shVfT8V8xw1qT9wqen4oAK4bz9/2RaVwWsvzEA/tKf5v2ZZiYynFq7UMr1W6dyuX2kPzFtd3VkBzMBhYfT/AKS4q6ppJo7lH1M5uAja/wCVHRoepgXoYkMIAAQDASetv6jAAAAMXE9aVP8AP+zPI8bX9/j+Rfuew4ivq4fm/ZnkONf8zS5eGv3Jq4wPYSJtaCSIq7C/4iHujrVFqcrCL+8Q90dmqtSmKEtTRl0KktTU46EVnlEqcTVKOhVKJFVpElEkoklEBRRZTX1kPdCSJQX1kfdFR1EixFaLEjWMpokiKJFF8PQiRCn6ETIgYhgAgGIAAAABMYAcSpQpVPVBMy0sHSo46lKCteX7M3Pcrgr4yl+ZfuaQuIYJ18CoQ0alf5nGf0vB73ce+qPU1oPwH5mteRzcZSvQleTehFc2HEozsqkXF7XTL5O2V3dm1ucyVOzTXU72Co+JhFOdnJtmY3mqaSzVc8lmXRHYw0punaELK+8tCmlBR5GyjsyppeDd3m3L+iCVOL0aVrW7FtiqdSSrRpwjfm3ySCCNKnG6UUk+hW4QnLJVipvk3zRoauiqtZQdleUtI+4Galg6KxM5KjDytO9r68v/AHubLEKMXTjkk7vdvqWWAg+gmtSbWorcwiDRG2pbYVgKpRvZW5mfDU1GklH0u7X6mqabTS3KsLDLQjH8OhFJwKp0E3tZ9VuanEi4hGKUJx38y/qVNRfOz6M6DiVToxlo43C1hnS7FE6T5G90ZQ9DuujK3FN2ksr6MjVYHBoSbRtlRu2mrWKp0bBVFria0LHBrkQd0QZq8fLfpzFSg7KbSdy6SVSahyWrCKyXTSeuhQJXjaMmimph1Uusqb6ouVovmkE6jytQ078wiGCx2M4bUXhyk4XTkup6nhv8RUMVlhXtTqO+2yPKOq9pq/fmN0INZ28i/qypuPoNXEU6NB1ZPy20tq37FWFpTcpYiurVZ8t8keh4nDcYr0sVSqTk6lKk9E9V0PWYHjuDxkVaeSWukipHVAimpJNO6ZIIT1AYAJ6iSsSABf1FqSACOpIAAAAAEQq1I04OUr+y3Y5zUIuUnZIpp03UqKtUTTXoj0XfuA6cJ1GqlZWa9ML6L37l4DAAAAAjfWwyK11AkMQwAAADzuVWE4oaeg7kEMqE4lgmBRKDvojNVpSnVirXjzOhbQWREi4yxpReiCWGhJ3cU2aFQgp5krNk8og4uPw2qlG6fY5ksK3I9U6cW7tXKa2Ep1NVHK+xncdees/XAhhPEkokv7NlfXRHdpYWFNeVa9SfhLoMxnrr/jzFXDTozW7RKi5eItNGz0FXDRmrNGRYNKrFRjbUues7tx2sPDJRiuxaKPpQzbIGIAAYAQAAAAAAUAAIBgIYAFwCwFeJdTwX4STnyTOTiauM8satJKLejWp2Jq6MuITz0nZuz3QVjjenaKrSir3UJxvYsnUqzcYy8OSvfyvU6G6s9UZcRh6LlBqmlJy3joygWMivtITh3tdBKdKrUjkcX1draEvotvRVqR93chPC1btrw58tVlbAk8Fh56pW9ip4RUqqUH6k1qR8GdN6060O8JXXzDxZqppWUmlpnVgNGDw8sPKpnad7WsTp/b/6f9ww1aVWEs6gnH8LCnpWl2igOVUbcmsrTfNhKDlCnmeqbOqqmGq6Nxb76Mqp0KdRTXKMmk0VGam1GN7amfiTX0dprXSzN1XAv1Qny2Zmx2Eq1aLcI32tYDm4DRV3/wDEzVwX/Hf6WU4ehUp08RnpuL8P9y/gkX9Mk2vuv9iDp1/tZ/D5EI6J+zJ1dak/f9kRt5JezCtVJfVx9iFX7Sn7k4elEan2tP4/sBMqpbS/M/mXFNL0fFkCremP5kTIVvufm/Zkyiun6p+4VNl7oKe8vdhU5e4DK4by/Mywrp7P3ZAp+qNtdScvSyqs5JXgry1su5GpKGJwzcW0+mzi0BPArV+yOhR9Rz8A7xv2R0KXqAuAQwgEANAC0GIYAAABzeOzqU8DGdOLclNbb7M81XnQxc08QnGqla+zsetx32KXf9meL47pjotf9qIVY8FGStSqp/m0ZRPC1ab80G11WpCtmoQw8oSac6eZ/qzRSxVeFCNSSzRk2iCOEX95gmrao7VdanMhjoOSlOmrx521NyxVKtzsUEUa7aIzxtykma7eVEaVSiUyiaZIqZFVpEkhqwXIC1gj64+6CzJxjqvcqOiiyJCKJo1jKSJEUSKLqfoRMhT9JMiAAAAAAAQAMBAMQHKktWVQ/wATB/zL5l1T1tdypfbw9180aZdGsv7vL3/c5+JV6EvY6VVfUVPcw1Vei/YNOA43R3+HR/uEV3ZxXE7vDdcF8f8AYgmlqaKPMot5i+jzIq0Vl0GD27hEJSUX1k9kRjTs1KTvLr0Q6Uct2/VLVvmSSvf9AItZnfpsSsDWtlyGAhWJCYCsKxIjJpJt6JARsRjTjC+VWu7liakrxaa6oAIWE0TsJoCtoTiWWBoClxK5QuaGiLiBknSnfyy+D2KWrO01l+RvcSEoXItYnTVr2uuxnq0kouV7I6EqNtYO3yMmJi5yhRmvU7yt+FEazXPoxlJSk16tSy19Hqb3SUleO3YpnRtsFrI1fb9GJxXNItlTa5EAKJPLOLjCO+71KqmarNxcr23f7F9V5nkg/O930QRpKEbJBFGTKlbRIcaXlck2pcrcy/L2K2pRegHQ4dxvFcPap1vPTut9bLseowHFsLjorw6iU7XcW9UeIjVUlacQ8JJ5qU8r6ci1I+jDPF4H+IMTgm4YleJB66739z0+B4lhsdG9Gor/AIXuVI2gIYQAAgGAAAEZyUIuUnZLdilJQi5SdkimMZV5qdRWgtYwfzYDhF1ZKpUVor0xfzZeAAMQxAAAJq6tr8AFJ6aavsSKIU3DOo83fX2LabbhHNvbUCQA9CupWp01eUvgtQLBFSnVqRi4QyJ759yitCdWqqabUJayktPgB4eGJrQ9NWX6miHE8RHfLL3OcpWGpsy2664xK3npXfZllDilOpJuo8nRHFz33RJSQI9BDH0JTcVL4l7qQUczkre55lNEk3p5np3CR6hbA3ZXtc4FLHYmkklUzLuaIcXrL1RiypHXTUldbCaOdQ4rTUX4kJJvpsXLiFFyilLR730IRqyu2mjDK7a6scZwmrxkn7MldPS92gINEFG9REq08kXls2FC0ssuoI0rYYAaQAAAAXACAGKwWKHYAuAAAwAQBYYCC4CYBcE+hyeO4mVCFFQk45m9jm0uI4iHprN9nqZqx6dtWszNXU3KKjtF3ucylxmso2qQjPutzRT4xh5evNTl0auKNf0ykrqV011RZHEUpaKWpRCrha6zRdOXzKqkMLCvmzxjN7pPRlqugmns7+wSjGXqipe+pmoVKDk1Gd/iXp66WaLUUfRaLdTLHL+V5eQ44acFenWknb7yuXW382r5DUtLPRlGadCo/VSo1F1b1+RUoZfVSrU7c4u6+Z0OQ+4HOzys8lfN2krFkK1aKX1SnHlklc1zhGatOKku6uVPCUWtIZO8HYCnx4zqeeLgorXMi6kqDlmpqObtuVOjONfLCq5Jx2nqLLVpVsyoU3o9YPUAl65fmYPSEvYq8ZJtzUo3beqJ+JTnBpTWvwINcfSiuf28Oyf7FkWrK2pXL/EJfy/uUWFVH7NFpVQf1MQCrvD837MkRq+qHuSArp/e938wqfd9wpel+7+YT3j7gMhT2fuyZCn6fiyCM0s0bu25XiqKlTlKGlRa3Wl/clXh4iyXs2nZ9HoJz8XD3luk7rvzAlgVpbokb6XqMWCVrrsjbTXmAuQxXAIAAYAAgAAAAM2O+yXv+zPGce/xsNLfVR/c9dxaUoYVTi/TJNrqtUeT4/8A46P+XH9wqjHfZ4T/ACF82W2/4ZR/zJ/sVY70YT/IXzZfb/hmH/PP9gi/h8E4u6v9ZDT9TficFQnVbdNJ5eWnQxcOXkf+ZA69ZeeX5f8AYK5f0OpFpUqz15SJSjjsPZuGePWDNkF518fkzTNaQ90FcyPEVF5a0XHl5lYujWpVPTI11qUJwtKKa00aMdfh9F6wTpyv9125kE8tySiZJ4fE0U3CoqkVyloweJr0ftaMklzWpFbUiVjNTx1Oe+j/AENEasJ7Mo6ERqVpCjKMleLTXYko63KymiSIokuRRdT9JMhS9JIiGAgAYAAAACAYgGByqulWXuyr/rR9180W19K8/cpfrUjbLrVNaNUwyV6bN8/sqvt+xg3gyK47judnhn+Dfv8AsjkzWrOtwr/CyXsQXcy2l6mV8y2l6mRpaRfNkuQraBCS1HsgSGAkgGACEMGAiuur0Ki6xfyLbCkrxYHm6VetSeaEnF9EzfR4o7JVofGJz6lKUJaaaid1o0Rp36VelWV4TT7cyw84p21T1XQ10eIVqdk3nj3KkdiwrGahj6VVpPyy6M1hELCaJ2CwFTQnYsaIumm77AVtK3QzUYeJOdd7S8sfyo0Vqay5Um3LRf7jhTVOChFWjHRLsRWeVFbrR9imcZRfmjddUb3Eg4ArA6cZLTUx4v6pJQV6ktIo6OKyUYZn6npFLdsxQw86eIVetrOaaaT0W2gazWalQlCmnLWUtZPuSs0bpqM42hqyuVFWItZLJkJw0NEqTRC1twM0KaV82o3o720LrLkLKBWmpKzencmqLpzVShOUZLo7EZRKVVqU5tKXl6PYI7vD/wCIa1CoqeNTlC1s3NHpsNiqWKpqdGakmr25o8Iq8asbVYhQrYjBzVTCVrJO7iWpH0EDz3Df4kjWkqeLioPbMttuZ34TjOKlGSlF80Vk43trv2I1KkacbyfsupXWxEadSNOKz1ZbRXzfYKVDLN1aks1R8+S7IBQpTnUVWs/yw5R7+5oGJgAr7si3O2kf1Y3d9gJAUU4VkrTqJ97FmSV03N/oBPmJyS3diLpJ6tyf+oeSP4V8QKfHh4zjBOTtyRZ9Y9korvuRrXU6dna7cdPYuWwFE8N4sbVakpLonZFlOjClG0IpImAEJRctG/L25jcE4226W5EgA+W3JXIDuYbSC4rhcKlcak+pG4BFiqNDVTqioAL1UiNyjLfUzhsFaoyyO8JW9i6ni61NuUZu5gzNDzsI6ceIzXqSkdThtR1qfiWtd7HmlJs9Pw2Hh4amu1zWYmtoABWQIYAFgDW/YYAAAArAMAC4XQgsAwF7BzAbEwADicdpOriKKW0YvT4nNWEnUclFJZVudjialLEwy6+Xl7iwlFycpyXY5766/wDlw1Sbj5ZWa5MrqRqqN2jv4mjTdJrwmn2RkWHcqOSzTTtdkXJrk06zgttXzJVK3mV5frqa5YWOrkv0F9DjVSilre1xV/hTRrqNRZHtrdmunxCup6+ns9CmXBaiqeWSy9TPPC1KVV03Jp9y1mO9R4tRqvLUeSXdaGxVKdSzjJS9meSnHER0b076kXOtDZZX1RazvL2cLpWbuVfRpRnnjWnbex5mlxbFUUl4jduquaqXH60F54xl32LU/nXpIybje97g6jim5RskcSlxyM4/WUWn/KzXT4vhJpKo5Rf8y3L/AEkbcylXU7q2WxPNF1VaS2MTxmAW1SOpkqV6Lu4zi2vvCrG9O7fPUao05y88Iv3Rhw1Wbjmjs+upphiJ01eUM3sWkXPDwj6HOP5ZaCVKrmU1W25SiJ42ja8rqxbCvCaTT0Yorc68U89JS6ZHqKlWjTpxjUUoPui9NPZ3C+gRVKcJVIZZJ7ljauQlRpyu/DjfrbUj4CitJzT/ADXKHSflFP1R9yKVWmrRkpe6sQlUqKUc1J6b5SC+9tyun6EJV6ezk0+aaCk1kSTT9mA5P6yPszPU+rqzX3aicv8AVzL5fax7JmfEuNWM4N2lBpoK04TmzbB+Yw4V+pGyk7yCLxiQwgAAAAsMLAIAADFxOSWHyu15XST56M8l/EDvj4v/AOKP7nquLQjPDWejV2n0Z5b+IF/f4/5Uf3CqMd6cL/kR+bLv/wCOw/55fsU47bDf5Ef3L3/y+h+aX7BGnh3of+ZA69f7R/l/2OTw70f/ALIHYr/af6X+wFEF5l8fkzTP0xfdGeHqXx+TNU15I+6Co1PT+nzK6i+ZbU9P6EKi0Iquet0KavGRKa1+I5qykFV18PSqwalCLfW2u5nq4CMfsZyg20rXujdLn7kZrVe6+YRjq4bFYW0oSjUi2ldaMsWOr4b7aE4++qOjVScF+aPzHXipQhFq6U09TSM9LilOVrr9DZSxFOo7Qer5GTGYWhVdNypxWu8dOTMnDaUqfEJxVRunGN0nqyD0FP0kyuj6WWBAAAADEAAAAgAYABy8TpiJ+5RKVi/F6YiRmnuvibxl2ZfZ1Py/sYF6GdBeaEu8DnR9LIrmz9Uvc6fCfsJr2/c5tReaR0eEeia/95gauZOl6iD3LKfqMtLQAYQgAAAAAAAAABDADiUsIqOJqwU5SjpJX5anN4nGrhcZOUW0p6pcjvZf75LvB/NHO45C9eGn3Sq5cMZFv6yFn1ia/Dne3IxeD51oeh8FZYu3JEKqweHy2lLVnWWyMkFZGyPpXsDQIkRaa5XCCxF6dyTate+hB5to+p8+SApUak6zqXWWHlUevUtTT9ycYqMVFbIThd359UBFopxFWGHpOc/ZJbt9ETr14Yam51tI7K27fQpw9GdSp9JxK+sa8kOVNf7hVVHDSlUeIxKTqvSMeVNdPcliKf2cremX9Hp/sbGiFSnng4vRPQgzToxlurPqimdOceWZf1NkHngm1rzXRg4gYHGMtNn0ZVOjfkb50lLdXKpUnHbXswtc6dJohZo6DitmrMqnRvyItY3ZlTpK97GqdJrkVyWXnoRVEo6bEVGyu1r0Lrp7EZxbjZf0Ag40pJXl5+b6GnDcRxmAl9XPPF/deq9zC45bLn0LKacbtS1e7LUel4TxnDVZJVfLXv5py5nfjLNdp3XKx85q081naz6nQ4fx3E4FZH9ZTXJlqbj3Azm8O4xhcfFZJqM/wt6nRKyABgtUAxDFzAYAAFVZeVP8Mk/6lhGqr0pLqmEJZoRl1VwJAJq5jxuPhhVlVpT6N2SA2g2lzPI4/E4rHaOs4qLulB2MVatXqSipYmtmiraTepVjkgkMDm0VgsMApWAYALUNQAAuFwEA7hcQAX4dZqiPU4SP1ceyPOcOp5qqb6npqCsjeeMauGIYQxAAAMQwABAAxEc9pWsyT0ABgAAJq/OwxAJaacxhp8QAx4uMlVVSCvlJwnGcbrTquhmx2OnhsTkUU45UylcSpOLUqUlfoYb9x0dJR0ZCVKLkpczPDG4aX3nEuhWouaUasbFRCWGvBxaWruQpYRU5p2RszRtfMvgK8Wr3ulqSNf1qmUY5nrd9CFbDU6sWpQTLqSi3KS1T5k8l4hnxx5YZ06qildX0uOeBU16dUdC0Kk0mmpxexaoW5Gcxrd8eZxOCyt6b7ChgM0W9zszpp14KS3uTp0o00o23JjevPrCSs7X32QPDVdNXbud3wPO3BLV3syf0e7s1ZmmNee+j1V6oKSI5crflkuWh3/o/mnG+r2uVPA3rQzK8bcuoMcmhiqlH01bdmjVT4nUXrgmuzNFTh6Sbsr32Rllw+7dotWFaiNfGuc4zjLKl91o3YTHxqSySjGMLb35nPngJ5eq6GWeGlHXLsKkeoo1YqUUmknpuaZ0lJqWaSt0lY8cpVEkouSXZmulxOvCOWVRy9y1Nx6KrStHMpyT20ehGMay9VRS6aWOPQ4vKCUZU4yj2NceMYeVs8akWtnuarMb3KcPXC3dagpxdrMpw/EMPVjaVaN+j0ZOth5Ty1KFVKzuk9hRY7PSST9yp0KXKKi+sdBtzUnGosvdPQp+n4eFV0nO9ra2FCdGccQslWaWXnqQrKqouUo05pKza0ZZOvCUs9CEqjdr8kOUnOUYNOLlor7AQw+Liq3heHJSe3Q6dF+c5anLDVakZwtPkuTNOBxTqVYwnbN1QNdMYkNFZIBsQDuFxAQMQABj4lG9Lllyyf9DzHHsNWliYVI0pOn4cVmW3M9RxGlGpQbldOKbunYzqjVUF4dZpPk1dFV5bHRt9H0/6Mf3LX/y+h+aX7HdlQ8SEc+Hp1ElZvZmaWFw06fh1I1KSjJ5edgMuA0h/+2B2K/2n+l/sYqGDUHkpVVJKcZ3enU24j7Rflf7BFMfVE0y+zj7ozQaclqaJPyQ90FOqvI/h8yNXYnV9D9180Qq7EVXLmE/TIlJaP3FNWhL2CnLZhP8AcJ+mQ6nP3Ki6p9mvdfMdZ+SP5kKp9l8V80FX0L3QQqz1j7/sUYKnCnjJWWri3/VFtTeNtXf9gw0bYlv+WxR0aPpZYVUeZaRAAAAAAAA0INgGAABzccrV37IyteaJsx6+uT7GS3nj7ms8Z116OtOPemjnx2Z0cNrTpf5aOctHJdwrBVX1kvc3cI3muxjqr6yRs4T6pe3+wGxrUnT9SIslDSaIq4AAgAAAAAEAxDABAAAYbf3v4S/Yx8ZWatTf8ptemLXx+TMvFYy8SnK94uOxRy1DzL3O9FXoU3/KvkcXTMvc7cP8NS/KgYUUaoehGZGqn6EQMTGAEMit5hUoqNOKirLexOfol7Cyuys7ADKcRiqWGjmqO7e0Vq5PoiOJqQoRU6spSbdoxjvJ9ELD4aXi/SMQo+J92C2p/wDnuBGlQnOaxOKS8T7kL6U1/v3NTXMz8RVsJKXOLTObQx9elo5Z49GFdmwmjNR4hSqWUrwffY1K0ldO6IjLVzUamdRvTl6rcn1LWrlko3TVr9jNCUqVR0pJyja8JduhVWOJBxLmhNBGeVNNbFMqLXpfw5Gxoi4kGCUeU1buUzoprqdGUL8imdHW8dGGq5k6NtjPJyjLLHf5HRxEpxWSEL1OnL3KIUE3JJ3ckndkVlhFJXbvJ7sbhzRfKg0VuMohVUk36m9NiiNRxbjJXVzU2nuY8TGWZZE2+qCLUoKeaEpU5LXodjh/8Q4jCuMMT9bTta/M894tXafmtpruTUHKScHZPvsVHvsHxjB4yKyVVGX4ZaM3JrZe583acZJPfqtGb+GcUxtLF0aEcTnjKaVp6lxI92MrhKTdpWT7E76hDABABVQ+zS/DdFt0UUtZVVtad1+gF5ix+Co4hxnOOq5pl7rxvlXmn+FFeIhOUU5cvup6FwcbF0KFKVoxXa2pVChTtmlCKj1e5sx1NRyuOmbSyKVkp0JeKrxGq8iAAc2gAAFADABBYYARsBIQAAXGB0uFRvK56Cj6Ti8Kj5UztUlodPxjVg7iAiAYAAAAAAC1JAK1xiHyAQLcYgAAIz2S2AYBHaz5AB5/jc3HH6fgRg8ZmzjmvEH+VHPsjDeLVU63HnXLQpAqtUaso7Tf6llPFVoXy1Gr7oxJgpMg6dPieIpq1oSXdWL48Y/FR/RnHzvqNTaCOvDiNJ1HJ3i3rqbqWKoVFeM4/E81muF9Rhv16Gp4UqyalGWt9yc42acVeTPOKUkrp2fZl0MXXg041ZL31Iuu/l860HFWl7nFp8UxEZtvLJ9Gi6PGG5LPS26MqR1MsU720G6SsuiMlPiWGqXzNw9zRTxVGT0qxaKiMfO3del7kvDu3oWykpLyuLv0ZJJrfckWsVTDxUXyuZ6mGThor3OlJaO6vYrdNqLvo2IVynglZ6GWrgVq7XO/GHlsR8GMuRFrzTwUr6KwSwtaCvH9D0UsLFa2Kp4dzXlQiPOSpVcqnJXtyZONarCKtnil0bR26mDv6o69iFTCpwtZBXMfEKssviTztfiV2aqHEY2tKhT6XHT4fGcnFr4ir8LS1QN+N1LiGEkkpRcLclsa6WKw80oqdNxfJ7nnlgZRTSlIhLDVotZVmFR3pQjOTTlmn92LlfS5bQwChiI1Ho48zzEalenVXqjNbPmer4XKrLCJ1pZpdWazU1tQxIZpkwEABYEgGQBHNHNa+vQVTM4vJuczE1a1KDnCnKeTeK3CtePnGFGSlfVNX5EKNSnKEbSRlw+Lni8FWcqU6dk1Z7vQ0wpwlTjeMZac0VRQs6V+7+Yqa+sqfm/ZDdCNtHKPtJ2EqdSDk4zUrvZqwRXPD051ZJxSVk9NHzIugoTSjKTuno9ehZerGblOnfS3lYpVoOpC7cd90BX4Uk43tq+nYskvLD3RKpKN6dmn5v2Yqq0j+ZAOr6H7r5ldXYnW+zfuvmiFXa3cioy2fuE/RL2CWzCf2cvYBz9Mgqcwn6H7EavMovnpS/T5oKjeVe6+YVPQ/h8wqehe6+ZUV182VZXllyfexHCTUsarpxqeHrHkSxE/Dp5rXtr/AEYsJleOUlrmpuz7aEHTpcywrpbstCAAAAAAAAAAGIYAUzo0q9TLN2mlp7FM+GyzJwmrJ8yzEYeNa13JNbOLsynw8XS+yxDa6TWb+paN1CDpxpxnvGNtDmtWqTXdlixuLpO9XDxqd6bIfSsHOTzudGb5TjoKMNZWqM18K+0l7P8AYU8G60nPD1KdVdnqWcPo1KWIaqQcd/YI1McfUga0sEdwq4BcgRAwAQDEMAAAAAAAAxVFbGQ7y/ZlXEl9XSfYur6YmD/miQ4ivqKb6Mo5E4J67PsdWhKccLTzLMrbo5k1odXDO+Eg1vqDEotPY00/QjEoOHnhvzi9jZQkp07oirAAAiFRXg0V4jFU8PSzzu+UYreT6IliK0KNFznquSWrb6Iz0sPOrWhXxSXiWvGG6pr/AH7hSjhpyksRida11lS2pq+y/dm4TSdudtRhGfGxTwlRPaxwMRbDZc91mvry0PRYpXwtVfys5HGKCnQpO33n+xVxiU1JXjK/sWUsVUpv6uUvbqYaGHaxMFd2zI7NPCxhPbYit+Dq1KtK9WKUuxbOGZdH1K8KrXL5bMIpzSSs1Zom0TcfLYjHo90ERsJxLLX5FbqQjvL9AIOJnnKU5ZKOr5zeyLakZ1XFSvCF/Snq/f8A8FqglFKKSS5LYDLChGmna93q292Z5Yf65WT2eq9zoOJDLqiKwSpSW/mX9SuVNM6UoFU6Sa2C1yqlC12ThwzGVoRlTw1RqWzeh0sLQf0qmk7rMtz0oK8lH+FcROpF1asIrnl1Z0MN/C+FpSzVKk6nbY7oFRxq/wDDmCnhpwpxlGo9Yzbu0xcH/h3D8Nl40/ra7+81ovY7QCoTSZGWZLTWxMT3SAScrax1Fmf4WTOZxPjNPh+kqUpT5LRAbXGrJNOMF8Sh0arruPiZE430M/COMw4nKcFT8OUVezZ0ZK1aEuqa/ctGd0VhoJwvdyV2t2aaivTkuwqtWlTV6koq3UwYjjOHp+WHnb/QCGKUpJabGLE0oyw+r1uaMRXlOleEddzmVq8VGNSc3m/AuhVx54AsByaADEFAAAAADAQBYAAEA1uB3eFxtSj7HVpek5+AjajH2OjTXlR01jUwATaW5lDAE0wKgAACgAAA2AAAAGACbsitedLsWPYSXMimgARUeZ4w2+I1e1l/QxGnimnEa6/mMqaMOgC49wsABoAWABhYAABAA7juIQEszC4gAkpPqO7IBqBaqko7NrunYup47EQ2qy+JkuFwOnDi2Ji7tRku5bHjDd1Upfo7nIzjUwjvU+J4aULNyg9tS2OIpOKyVIyPO50Cd3ySA9ZFJrkK1keajWqR9NSS+JdDiWKg7OpmXcqR25Qvs9GVVYxik5J9DDHi9TTNTi/Y0LitGVlOEl8CCdKOZp2tdl86d077Gali6MqvrSj3NM60JSioSTT6MmNao8KLew4UI32LXa6umTcbXlBa20Ky52LwsHUpu2tzqYWGWkkZ7qtCLkssovY10PQi4mrQACoYABQBcAIEKUU7taMkIo5+Jq0qEkqzyN7PkQpV6UvLSqRafRkeO0KmIp0YRV0m2zg1OHzhJOKcX20Mt59egliZxqqDcPi7B9NcftKE13VmeZr4es5KTdS/V6miliKsI2dWSa0u9RV/l6BY2hJK88rf4lYsVSE9M8WeeWPc7qdSFTTdonQxEJ1HTnFJR2kmWpHddKm/uR90VujqrTkrO6vqPDuEo2i2rLa5nnUxEMS45r0ultRUW1Y1srSUZe+jIVaryrPCSegoYmpL7l+yLIy8bSGsugVXni4vVX6MnP0S7oJU7PzQ/oQdOLTVmgJ1GskrdCNV6SFKMnFpSsn2ITc3Fpxu+qCNc/s2Ofo+K+ZT42an5k07fAnOcZQeWSbuvmUgrP0+5HARy1/De8Lpe26/97Eqr8sfdEcNZ8QUk+Ti1/UI6dPctK6e5YEAAAAAAAAAAMQDAi1qAwAi4plc6EZq0op+5cAHOqcLot5qadOXWDsyKpY6irU8S5R6VFc6YrIDnfSsVS+2wykutN6/oSp4/DzkoylKnLpNWN2VPkQlh6ct4oCyPpRIS0VhgAAAAAAACGAAAhgY8T9vH3j8wx6vhl2kPF+tP2+ZLGK+Fn+Yo481ozo4LXCfEwSRvwH+GfuBalfRkoQcbzpernHkxJal1LZkVKE1UimmQr14UI5p630jFbt9EQrxqK8sMvrJc36X7iw+GySdWrPxaz3m+XZdEEKhQqTqLEYm3ifcgtqa/d9y+Orcuo5O0JNdAirJLoAwGAFdVZqM1/KzBj458FF/zJ/0Ok1eLMNeObh/sosuK5FKFq0X0Z2JxtI5drTTOpOCcsybTYFtBWkXSWmuiM9KMlL1mhQW71fciIVKsILzSt7FbdWbzU4Ze8uhflXRfoG+oFTpN+ubftoSjTjDSEUvZWJ2ACuS88V7sbiFr1rfykmgK2iOUtsKwFTiJxLWhWAhRWWtB9JI7Zx0tUdhapAMQxAAxAACtrcjUqwpK85qPuYa/FoQuqUXJ9XogrfOcKcHKclGK3bdjxXH6lPE8TlLD1FUTSWj7FvH8dVxGHyycct9kjgYCSp4yLSSWxc2LI7vBZT4dXlVlZtxy5TdiOJYmvltPJaV9DC3JpyaaQlNJNy0S5t2RitTE8RVnUjJ5m3bmY/EhBOVSdorTUdbG0opxp1FJvkjMqFevJOGHc3+KekUFb6/F5ypKEMsadrKT3Oa8bCq8qcnLbNbQ10+C1arzYip/pijoUOE4aileC95FqOBawDAyhCGFgFYBgFKwDAgQrEhFCJQV5IROir1IruMHo8LG1NG6C8qMdFWikbI+lG9czHuAAGwAAAAAAAAAAAAAAAAAAAAuYwIPK8VV+I133/ZGK1jXj3mxtd/zsztGXRFO241JBYMpA7juR2AokAgTAYBcAALAACsFhgAagAAAgAAAAAVx30ItCYE7jzPqVakkBapu43O5WAFsZLm7ruSUlFpxlqZ7juwN0cTVjtVkl73LVxOtGPrujmptk4Ru7AdTC4qeJxCWR23bO5S9CORw2jkhfmzr0/SazGdTGICsgYAAAAAACACqvHNYpdGL3VzTPkR3IMVXCxk0ktDLWwMVB+Vdjq2SYpU4yWpmN504NThsGnJRt8DLHAS8S0V+ux6VUlla+ZGNGKXpSYi/wBOCqdem1lT00umEsXWou03JLqdyVK10oq29yh4WNVXkrLoGXPpcVnF3i4v3Rbh8dShVbnSd73ujR/Z2HSt4auU1OHKN/DbV9kwLK3E4OtTkqkVBPaW6YYnGZ4LLljfXMmcnFYGpUu72t0M8cFicrcZuy6itR6PDyhXhFKTcreZvQfg55SjCSeU89GOKpaeJJZlyY6eIxeEeajPO1yl0Kj0M6VSUJRcb6WI1oRdN3ildpaac0cKjxusq05V4ylm0yvZPsXQ4zObaraxbvortAddwj+KSttqQw7m+IU20mle725Bg8VQxcpJyUWvxaNm+FCkndR16oqNFP1FhXCNtUyy5WTAQwAAAAAAAAAAGIAABiAAAAAAAAAYAAAAAAhgAAAAAADAyY3r2LMSm8LP3THXrUaTiq9ss9E2TbjWpVI0pRkrK1mUcVo28P1oTXSxRUoVYXzRZfw7SNRW5AX21LafMrZZTIqzsAAERn6HboMjLWy5EgGIYABjkr4OS6R/c2GZfY1V0zL+pcHIktUdTenB/wAqObL9zow/w9NvawFlLSSNBi+k0KSUqlaEV3ZTV4/w6np42d9IK5B0n0HY4i/iPDup9lUUPxNHQw/E8HiUvDrK/R6MDUAJpq6d0AFcWnXm+isWOJXSi3fMt22XLYohYLEn0EQQsFiVgaAjY6VKWanF2toc46VJ3pR9gJHm+NfxDWweKlh8PTScN5T/AGPRtpK7dl3PCfxLUhU4rVdN3Vlr8DXOLjdwv+JcTWx9KjiPD8Obs3a1ju4rHuzVF5esmeDwNOpKupwSvHVNnoVUq1Veq1fotjKxbWrXk25OT6vVmapVctIorr4ilR0nUjG/XcxvidLx/Bo089ldybsia1ieMpzqUXGKvK5hhhaVKaliK9pX9ENWRxWKq1G4yqSa/DHyozxjK19Ev5dBnw3XRxHFKsIONGnlstG3dlXDaCxuJzYyVSa3V3dBHDRlUbm7K17Lc6GHorLopRh0A6dLA4fDrSnTgvbUnKtRgvLFy+RhlUcnvr3I+Z7t37BGipjKr8sI5V2K7Vaj1bIYOvGpWnGSaS0j3Ny/ljYh48wA7BYBWCwwAVgsMRFKwWGACsJokAES7CxviILuVWNOAjfFQLno79PZGtbIzU1saUa1gwAQQwAAAAAAABJgMBDAAAAABAAwAUnZNgeTxeuLqv8AnfzKrE6jzVJSe7bZEw6YQWHYLARsFiTEQRsDRJiZRG40yudRRYlUf4QLbjIxd0SsAkxhYLWAGK4x2AhcVydhWASeoxWGAnsRJNXEkQIlYSJAITGFgFcdwsIonDWRsw9K7RloK9Q6mFhZouI34aNoJG6n6TJTVkjXTflNM6mAXAIBiGAAAAACADBxerOjRpypycXmtdexzocTxEPvKXubePu2Fp/n/ZnBzGWsdmPF/wAdH9GWLitDnmj8Dh5gzBY9HTxuHqry1I36PQsjKLvaSa7HmbpjjOUXeMpL2YSPU202FKHlWVbHnaeOxNN3VWT99S+PFsSlZ5ZfAEdhw891u1YapO3mdznU+MrTxaXxiaKfFMLNaycPzICbwsXKy2IywiWl/LfYup4jDzknCrF9ibUXK6s31uItYquHUZxsr3dkRq4WEYuUl+iN0oqUrWv36DyptrchXGxHD6UlGShe/Yo/sjzPK2ux3pR1eVadOQKKbA4DwNSk72Ta5jjUr0vvVF7M70qSKK+HjKD0DI4TWrVYt1ZtrkmdPcxYGGSOhsRrENAAFDAQAMAAAAAAAAAAAAAAAAAsAwEMQAADEADEADAAAAYABRiaEa8HGavF8jmvhSg70Kk6T/ldjsBlTA5UXxKgrRqxqrpNfuSjj507+PhJR7w1R0XBC8NAZKeMw9X01Ip9HozRTksys9CFXBUaq89OL90V0cDGjNODkl+G+gVuAQwhWGAgAz1MbRoTcKkrPdI0MyTw1KpifFnCMpWtrqDFM+M0YtqMJya7GKfEMXOFT6Phm4u7bZ2KNKEJ1FGEUr8l2K6K+rqR7fsMV5tw4nV5xgn8DRHhGIq0YyrY6pZvZNm5rkaqGuF9pFRzY8BwkHHO6lRN6pvc6FDheEoQUY4enml95q7LZK+X8xpis0tdFHZEVmr4al4UaDhHK9PScufBqFaa8rotp6w2ujtVpPw784yKoeqN9pWkn7plHJjhOI4KKeFreJFWsn/sT/tqvRTji8PKEuqOrH0W7Rf9SM4qcZRkk01JWfuBVhOK4PE2y1VGX4ZaM3Rq0pO0Zq5w8TwjD13N+H4M07px2MawOPo01PD1nOOrs99CD1TSInnKfGsThJqGLpSjbRtI7WG4jhMXbwq0W3yejKNIDERAWzx1PD0lH1Tt6UVGDHXjXjbmguHisbOtrOWnKK2ONWwP0rESqTba6I3S1azfoO9mlBakrSqFCFCCjBKNjm8Tni1Tk4yywT+7uzrzjGPreaT5Ix43K6OWVleS0CvOUacq9pzbcr7vU6NGhGnXk7aqml/QupYKUZKy0XQ0VKaUruVm9HcqOXKnnqNJNmqjhJLyySfNG7CYBVF4tSbp0lz5stnUoU45MNSailu92RVUKOVZpJN7FstFe5R4zcWralilSpUlUqzzO+3JAXUqcX5pvLFa3ZVXxWdKjhYZYc5W1ZkxWPqVn5I2XJbIz2rufklKz3ygjtYLDKnJSrVIqpaygjbY4+Fw1Z1adST2fuztbLVETXkwHYLAIB2CwEQsSEArCJWERSAdgsArG3hiviV2Rj2N/CVetJ9EXPU12qa1RoKKe6LzTBiGIAGIAAYgAZGzzXvoSEFMBAADEAQDIRbcpdCYUEKjtTk+iJlWIdsPUf8AI/kRHlbBYlYGjLohYLE7BYCsLE7BYCFiLLLCcbgZpxvO7GkXOFyKphCS1JpDUbDSCo2AlYLARsFiVhWATAYrARa1Ak0KwEQGDIIjCwWsADEMAAAAuwivU+B2cPHY5OAV6z9jt0VojWJq6OyNNPVFETRT9JplKwwAIAAAAAGAhgK4HM4+r4GL6TX7nnrno+O/4D/Wv3POWM63gTHcTQrEVK4ZiAXAnnDOV3FcC3OGcobsQnUlFOwGpTXSxZDETj6as4+zMUZtosTFHSpcRxENqt/c0Q4xWi25QjK/Q4yJKTWzKjvLjEJQtKEovqaKOPw1R6VLPujzcZyJKs/woEesjUpy9M4v2YTinFnlo1WvTdexswlfE1KsYqpJLmEju4dWL0ijD7l5pkIYgAYAAAMQAMAAAABAMAAAABAMBDAAAAAAAAAAAYCAAGIYAACAYCGACGACGAAIABgJlb3LGQkARdqkvgRow9TvdN2t+ok7VPgc7ExxdPEyrYWpa+jhLYYJzVn2NGH/AMNPszDPiM6U/DrYNyhynHcvpY/CLNRzuNR6OMupRrfpT7ovjdykloihThKm7Ti2uVy+ycnrbRbEFdSSVKd3tIzwqxjKGaccqS19mTxVJSptJ2UWnoZFhqUYQklp4jun+nyKL3jaEVpO91bT3diqXEIv00arbTdlHroaFQpqTShHmlp2Jx0qKySvbb2YGGpisVVUlSw12k0m3bVFUMTjJJJxjTTWt9eev9DcquVJLVqe3UUIXjUjLVKTyvtZlGGeDrYqUoV694WTbjs97/sZ6XCKdPERfnaUlqnb9zqqjGNnHdrb4Ep3bv0dn8wNwAgMgOdxRSvBqVlz7nRMPE5KFKEmrq9guMVGk580l1ZZKpTptqD05syVKzekmoxfJbmaVWMqlnK0SNtVTEQc3lu9NkJ0q00qsqcY5dVn6FUcRTpSfhRzbCqYivi9ckkunICy9WbjGE7LpBWJRjhaKdSs/EqtaQ6PuZYYXGynf0J809WSjgMylVlU02sgFPHPV5dFsuRWq9Wq9Iv9jXTw2Hp2i3dXuXSqU428Ona21yKwU8NiKr2yO+5ohw/LdVamhfSlVqNpOy7DnTedJ66XuwiiWHorWPma0VybWWlZRt1a0L6VKG72CpKKvaFwKYyrpRSdl0Zt8Sfh+fK3bZFHiJ30so6aFmGdOEsltbXTYNcCwErBYIhYEiQARCw7BYCNgsSsFiCNgsOwWCo2OlwiOtR+xz7HU4VG1OT6s1ymupT3LkVUi0rBgIAAAAAAACgAAAAAAAAAAYgAZTi3bCVX/Iy4z452wVb8pB5tiuTaFlMto3HcMoZQGAJAArBlHcLlEcoZSdgsBXlHYlYNCCNhNEmwAhYLE7CasBGwrEmgsBGxFb2J2E4cwI2FYkkFgI2CxKwWAhazGSaFYBWAYWINXDlerL2OzSRyeGR+sl7HZgrI3jOrImin6TOjRT9JUTAACAAAAC4AAhgAHO47/gF+dfuedZ6Ljn+BX51+551ozreFyBDC1iKjzBoYgIiZITAg0Vy2ZayEtiKILS5YiENixIIYDCxQ4klEUEXQhcAp07vY6mCoqGttTPQp7HSoxtFGsZ1qobl5RR9RfzKyECAYAAAAAAAMQAAcgAAAYgABiABgAAFxDEADAAAAAAAAAA2AYCuAAAAAAAAAAAAACAGAmQkyTK5gQbtUXsEbNy9ymrVjGS8yukQw+JjUzPbUitChGaaauUywdGolJwTlvexZGqle75hGtaOzfsVHPlwuCrePSlKm28zSeh0sNeGGTlLNJL1PmQVRuDj4T23HCM5Qg45Yxts9Qq2pZUHfmtzM7KEmtYuCenVaF06M5Nt1LO1ttDN4FT6PeMk7XfT3A2J/Wf6l/WIk/NH2XzKoVJZIzlBpeVks6zJ7aPf3KiMYJVpRe2aM173sTWtSS5Zv3ZXNp13b1LX4XJU5qVSdndp6/qgHF/Z9XFf7FdRyu0tNmTitKb6XX9SFSK8XfXLp+oG+GsE+wyFF3pQfYmQBg4xGUsJ5N8yN5RjL/Rp2WqC44EMHUqq97J8+ZOPDaFN3qyv7svWa/mnZe5XKdJLWV306mW1S8FQajHVvctp1W3ZQS0K3NQag4axZTUr141Hlyx7oit31zTbbSIU6KyNuWuvMwudapZTqSfZPQ04WDUZL7z6hPVipqnN2d9mizENRpeWOw3HOo8rwK3eaalzsvgVU6EnCMtUiEXmnPO9WuRVCWTEZGsyvbUk1fFzjF2hmCNSqU4xy316Eak1bkr8upZQoxWtryfNkcVFrKsqTb3tsBVBpxTtZ3vK+yLZ1vDpxlOnLM9mhKEXBKHm9ub7ilCMq1OM27x1te6A44WJWBoIjYCQrARAlYLARsIlYLEEbCJWAqo2OvwyNqF+rOUkdjAK2Gj3Lymt1LmW3K6WzJtcyslGpGTaTvYkU0KWRty3LiLoAAKgEMAAAAAAAAAAQDAAADLxKVsHUXW3zNRi4q5LBSyq7bRDHF3CxDPUW9OQ/EfOEkRtIMpDxo8/kNVYdQBx7iasTU4vmg06oCuzHYsyoWUCFx3JZQyAQbFdXJ5OwOHYCGg7hYTQDCwthXAk0IVwuQOwmh3EAmtRWJJO47AQAlYVgIhYlYAI2CxKwAbOFr6yfsjrx2OXwteab9jqxNYzqaRfT9JQi+n6UVEwACIAARQwAAAAADncb/wAFH86+TPPtHoeNa4Rdc6+TOC0Z1rFbCxPKGUjStoVidhAQYmixogBBohNXTLWVzWjIFTXlRaiENUmiwAsMESKJUlc1U4FGGV7m6nHUqLqMdjbBaFFKNjRE0mrqXqLyil6kXoMgAAAGJDAAAAAAAAAQMBgJDAAAAAYgAYAAAAAAAAAAAAAAAAADEAwAAEMAAQAAAJjZEBMxY+UowklK11pbc2N2POcTlLD8UnUc5qEorXdEXEH4sG21mb2syzD18qtKLT5tvRFMcdTbWSGvNorxso4ihkpUmpbt9SVpsqcZo0Ip5Yy1toyT4/Q05X5nIo8OqThllS06svfCZuKSVmi1Gmvx2qm40Ywa/EyuPGMY8lKlOKSVr21M+I4TVhRzRa9hYTCx1hOThOK8zA0TxWNnBynipQXvqQhj69FNU8S5XWqexdHCwmnKc/qk929zJj4YZUs2GazXsQdDD8dqwoKlVpJ5bK/M2x45g684KopRd9W1oeSn4jV8w1Xmo2vdexaPYRqUKlSpKjWi7Jtf00LoUpQrzyZX4iu3+jPDUa0qc27ySZ0MNxTF0ZqVOsnblLYtHq4TvGScWsspK/xISqQUoyk72d79NTiUuO1L/XJpN5rQWtzbTx/D8TVi6tSpHT7zsKR2sLLNhoPTpoWmfAum8OvClmgm7M0BkFOLTeFqW3ysuFNZoSj1VimPORpupNxv916v2LIYWUsNDM4xs3u79Cdd63WvJoIRdOja33r3SM/rojXpQWJead20mv0MWIjJVW4xlbkb68c06LtfyleJhVcYODe1rE1cZEr1E2tbLRGuhG8rZrXKKmeLhKKd2tbmjDNOfm7P9jC+L4ZVTinq07MrppTbfRFtRKLlG21pXK6Hlo5nbmaMZ2ouSqc2r/1HBuVeMmtZPMxVrxoU7LqidVtOk0rPIjSa6blllGMbFFe8pedrS7sObtafPYrm1OU7ysoxSfvuRMTp04xjCFNWXN9WUtVJ42dl2vyNcKkY0s7V0uhRhYTlGdRytmfMDkBYYWCI2CxKwNAQsFiQARsKxIAIgMAEdnCK2Hguxx1udugrUorsaxNaqS0HNZo2vZhT9JIIUNIpMbAzyxdKMrN2IetAilYqi/vkvpFJ/wDUQpFtwK1VpvaaJKUX95ASBiUk+YbgMA1Fr0KGAAQABYCgMnE/8J/qRrMfE/8ADpdZIhjkhuMCNFbsJxi+SJDsBW6UPwoToQ/CW2CxRS6EHs5L2E6LW1SS9zRYLakGfw6vKafuhZayf3WaLBYDPest6afswzT502X2CwGfxOsJfoLxIc0zSDQVmzw6gnDqXuKE6cfwoChxXJisuqL/AAofhRF0ab+6BWkgsiToU09ItezE6SSzK913ALATSE0BGwmidhWII2Cw7BYBWESsFgN3C19p8DpxOdwtaVPgdJG8Z1JbF8PQigvh6EGUgAAB7AnoJ3s8qu+QQzOKzK0raoBoYk+1gAYCGBg4wr4WP518mcRo7fFtcNH8/wCzOO0Z1rFeUWUssFiKqykWi1oi0FVtWINFzRBq5RU0QmrpouaITWhBCCtFImrhBaak0gCw0gSJWAuwi9Rvpx1MeDXqOhTRrEXQVi6JXHYsRWVtL1ovM9P1o0BAAAAAAAMBDAAEMBbCvra6uNnAxVSccXVs5JZnswuO+B5+GPrx2qS+OpbHide+8X8AR2wOVHisvvU4/BlsOK0n6oSXsB0QMsOIYeX37e5asTQltViEXCEpRl6ZJ+wwAYhgACABgAgGAgAbEAAMBAAAAAAALkAMTBiYEWzBxHCrEQlfXS1jfLUqluRfHMocPpwillV0jTHDJciU6tOnWSk3eS06EMVjKWHp5r5m9kjLScskV5pRS9yr6XhVLLnTZ5+vLxKspptZtbXK7BHoK2Mw0otZtTBVxWGtJJXb3scxp+4rWFFtatOtKKby0o6KKIukpLRpoom2iMajjsEX+CorTQqcXsrfEfjSSISqZuZFwSXKUdOqIvw3yE7t82JxbWiKsSUkk7NWJZ5StHe5S6doo6vCOEYjHNTf1dFbykt/YDt/w260aEoOllo7pve527ldClGjRhThooqxYbZAAII5OIywmpxho21JMrpVm1VpOyS27ixU6yrzjCnGyb1bMkFVTam1Ho0tmTW8aMS5+FBttWe43JVMPvFSi3z7lEsPVnSlepKb/DfYjQhCXlaV1zZFsRqUnkXnfsSotUqii3ZTTXsX1KEGmopJ2M9KCqSjFq109TMaza6NWa+jKo915H8TOm8kKbVk5Wv8WZpSlKnUhsrJ39h+J42ZwlrT8/xKNdeiq0pJzSjBv5XJwhRmk/EbULRRVGi/Feed1lzu3MKLTctNZSskVFsqniP6u6UddewUoSam/V5tRUop4nwVtHVv+pdTtDxuUVK6/oA6940GtnKy+JTN5qajHWUunIOJVbwjGDt5t3sTp04xp6TtprIqOUBKwBEWhWJBYgjYVidhNAQsFiVhARsFiTCwCiryR24LypHHpK9WPudmJrE1oh6USIxWiJBkPY48vNVkdebtFnIT88mY6b5Jtr7gr/8AxkZ+L91oTdWLV5Rt3MNp3S+40GaP8yIZ6tl6dwc5q14q+pRZny7TkhqrLlVZT4s76wuutwVVSdvDs+4pGhV6v/dZJYmsv+oZPFjlu4Praw3OCa8rTavsKRsWMrdYsf02suUWYfEpc7oanS/ExSNyx9X8CNGGxMq7leNrHMi4t+WV+xt4etaj7ms1nc+NxzuMSUaVO/OTOhyOXx3WjS/MzTGOd4kerGqserMi3erQXvezDTYqq/ES8XujDms0m1fkNufKwG3xL9BqfYw5p9gzyA3510DMnyMHizvt8bj8aS5Ab80WF0zmUuIRqyag5NLmaFX7ga1bqBl+kElX9gL7BYo8dc0CrIC+wmVeMvxD8VfiAnZr2BhGcXbzImlmArsLdMulBNbEZRSirAV2FYnYGiCuwmiywrBVdgJtCsBGwWHYZBu4YvLP3OgjDw1eSfubkbxnUkXw9KKEXw9KCJAABAgAAAYhgIBgBh4p/h1+b9mclo6/E/8ADx/N/ucqxGsQsFiVgsRUGiLRY0RaAqa0INWLmiDQVW0QktC5xK5IggkTSIwWhZYBJErDSHYDRglrL4G+CMOB3l8DoQNYysjsWIgtiaKiyn60XlEPUi8IYCABiAAGAIEAAAIAaPP4utRWLqqWZNSZ6B7HmsdZY+s2tp3C4Wak9p/qiSpuU4qOVxkm7rsU1Eo0lpe/6nQwFJeFQducl/UoxxpycpJQ2dtyNRxpXzZlY6ErRqzutnsuZixcE6bk927kgqhWpydozTb5EoKo5NMxUKd8XTVvvL5nd8HLNsC7htHw5Znq2dMy0FZo0hDAAAAAAAAAAAAABNDObX4hOhiJ03FOKYHRSa3dymWKpxmoWk2+iM0eK05euEl7altPGYWTdmovugrSmnsO5XGvRltUiTU4N6Sj+oQw5BoACExkWBz3iHS4rOlOTyVIJx7M1T203KMdSzVKU4xu1K1zQ1oRdecxFXEqvNVLaPRlM5SlpJ3Oxi6ClJu2pzqlDkZ0rJlFlL/Da0DKRFDj2IOBqcdCOS4GGrFpFcI3d2jZVp+R2FhsHXrq9OnePV6AZZpra/wOngv4frYmiqsqsaafJrU6vDOGRoeesoznyW6R1kzWYtcSH8MwS8+Jl8EaIfw9g0vO6k33djrJjRYVzqPA8BSmpqjma2U3dHRSSVkkl0QwKGJjAIQAAHPxVlUlG3q5meKptyjJr4lvEZqlVzZrXWxzKmOpatqUuRNaxdXqVMPBuDu0rJlF1mTvrlWqKq2P8tlSVirDTU5WnK2uxlrG14nLG71urPqirD1FKSp3s9VccqVOnNrxIuMldWZnrUvDqRlmvBu10UXSko05KcvMne4YBQnWqJ6QerRGvRk89NRcm0pK+5bwGMWq+ZXkrEWr62IVONO/OOT4EqMZRUVZeJJ3j0ijNxDWrCCs0pafGzN2HUaWa7u4R1k+ZQ8JGKqzalmu25MuUVJ148nqvexDBJQu7aO2osRiYUXXadvKn/QqM2Mr062Nw9F6KOs3yNU1mi5pWjHRdzHgMIn/AHrEvNKWtuhuhGdad56QjqooDl2AdgsERsBKwrAKwWGFgIiJWEQRsFiVgAlh43rRXc665HMwiviInTjujWM6v3XQcbpa6h0HYIhVdqcvY5EXrL3OtXdqM/Y48dLvuc+nThMUoqSs1crlOV/JKNiPiVOkWZbT8CnyVn2E4RbWjulYXiTsvIm+eoKtPnD+oEWknrnXsxxaVnnnp1HGs27ShYPHVk8kgiOjelRrUkoybspX90N1Fmtkb7i8aK1s0FJ0pv70f0LFCLSzJN9SPjwa6D8WDy677ASjCMdlZm7h3om+5iTurp6G7hy+ql7mufWevGs5vGYKcaSv1OkYOIrM4Lszbnjjuh3F4D6/0NLdnbK33FmXRlVmdB9mJ0ZcrGpyj0f6DjlnfLyIMM6bi8zjr2El/K0bqlP0+4/DCuf+onZpra50PDXQXhJ/dA5tOlTpK0I2J3Ru8Jfh/oJ0I/hQGK6Hoanh4/hQvo8egGbQV13NLw8ehF4aPcCi3cSbva5OdHJqmyMIWm9NWBZCN9zoUV5F7GSK0NtFfVx9gJWK6i2LrFdRaoIraFYna4rdSKg0KxNoVgINCsTaEBGwrE7BYDbw5fVy9zajJgPspe5rRpnUi+HpRnNEPSgJAABDAAYAAhgACADHxNpYeN/xf7nLvHqdHjK/usdbedfJnFcWldtW6kaxqsJoyat3U/6heouf9QNLQrGXxKonXqR3QVqaItFUa05ci+Pmim9yCDRVJF7iVyRNVVFE0hJFiQCSJWGkSsVFuCXmkb4oxYP1SN0S4mpomiKJIqJw9SNBnh6kaGEAhgAAAAMQAAwAQDPNcT/xtVLrqekR5viMX/aNd8rr5AUrzWlN9DscPX1ELbKckcNtJWex3uG2+jx/zH8ijHi3OOIq6pLM7GapmcLS3NmLtHG1vLtJfJGao1ONrbcwM2HhbFQ/Mvmjvzj5mcWkrYiD7o784+YAp7o0FEfUi8gYCABgAAAAAAAAAHC4m4Rxk3KWW9vkju7nA4xSdbHtfdjFP9guM6jPLOS1UbfEqliMvqizo0qV8HK2jdKL+Zy509Gm7gThXhUeWn6ujRfTjUk1dtexRw+lfGx+PyOwqSjLRAbMJBQo2Tbt1ZeVUPSywIBDEwIySZBk2RkFZ6sbmCtCz1OnNXRlq01JNMmo514NtKSuuRF0yFSlao7rnuGdq1mSLEnTF4diPjSuW06mZ6xsSCMaWZ7aHSwlNQppJWKKcNFY20o2SLiL4bFsSqJYiiZIiiRQwEMAGIAAAADn8Sw6rSg720scXE4RwdrXR6TELRMx1aeaNmZ1rNefjSd23HQU6TavbVHUqUrX0MkqlOFR03mb2dkSLWelSUoZkTq034WbXKnsSqSWEr5Mt4vryNMqS1ipWVRO19rhag6sowhUgvNT0b6xZXgayp4itfyxnclOEZYCNSnNRmo2nFvdHLVa8nK5R0cY2qtOo3ZSs0n0La3EZVFKC0i420RXjqniUKUtHB2Wm9zNKna7augN2DxUoNqbctGyipKeLxVmrKOsypVYwqSdTkrpdWb8BSi6eeUrO95PuBppUZTvLO8q1s9jXSc6cLVGtdboywry8sEoySd30L1acs2727AcwCVhFQhEhMCIXFuOwAwACAIsBcwNOCV61+iOlBanOwC+sk+x0oeo0mrWnpZkgAMqcU7UJnJirxaezOpjXbDyOVD0o59OnPheDT/CCpQSSStYmBltWqEb8/1K5Rinl83uaPiJ23tcDOlFfeloDmm1ackW50vu/wBAdSK3j/QIrvdXzu3UlGLf3k0TThLy5SSSWysFVOlN7SXxQZKiSXldi4AIU1NXUrW5HT4d/h79Wc++h0eHv+6xNcs9eNJgx7SqxV+RvOXxKg6mMpzvZRjsdHPFFtWFiVtQsFRsRorzT9yywqK1n7gE1rH3JW0CXrj7kmtGBR4a7/qHh93+pZYdgKsj/EwcH+NlthWAqcJfi/oGSX4ky2wrAVZZ9YhFSc3GVtOhbYruoym27Ky1AqrwVl7lLVpFtSrCdlCVyveoQTSN8FojElqjoQWiKFYrqLVF7RTU9a9hoiInYjYioNCsTaE0QQFYmICFgsSsFgNuB+zfuakZsF9k/c0o0ylYvj6UUF8PSgGMEAQxAxW0AYCABgAcgMXFYqWFaf8A7ozgcXWXhSa01ieg4l/hn/7yZwOMr/hK94hXnfEmtpy/UtpVqt/tJfqUMtpEVoVesv8AqS/U3cNlOv4iqSukjnWOlwda1fYqNPpNNNXppmZ6yNdJfVR9iNItFcol7RXJEXFCWpYkJLUnYgVhjSGVFuE9UjbEx4X7Rm1GsTU0SRFE0ESj6kaDNHdGgIYCGAAAgGAAAAAACPPcVTjjq3dr5I9CjzvG3bHVOrUfkBkVNSjqdzhulBLpU/Y4kb+H2O3w7/Df618kaGbicnHGztztt7IzpNR1e/I1cUS+nWtrlTM2m3MghFfWxZ35LVHC2mjvvZAQW6LkU8y4gYIQwAAABgIYAACADjcXeTFJ39UV+52WcbjMFLE02/w/uFxfQjfCv/J+VzkU7zjdnbwavRgusJL+px6MGtGVFmBiljYe/wDuddrzHMwqtioPujrNeYKnS5lhXT3ZYRAJjEwIsiyTEBBoqnEuaISRByIxbxlWLd4qSaXTc5FSLjUkrtanbUbcRqrqk/kc3EwtiKi/mZVTwsM1C7u2nzLYQvNdLksFG+Hl7lsI+Ze5FaqcbWNMFoVxRdBaDGUoliIJFiKJIaEMBgIAGMSC4AAAgK678lzM2nvoaqqbg7GZxdv2IuM9SKldHPxGDtXzurGKfV6nQayy0fwZg4jUlGcfq4ydt2rjFQ4pCjGa8WbUmlstyipX+jUlCupSptXpzXJ9yfE5+Nh6cmvNlV/c205UsRhacZKL0V1LZjVcFVqdTCVozdp+qn3MVOWjXPsdDH4RUMTJNJU36MrvYyYRzpY2Dju3ZBU44iboKlLTJK6RpxFZZI5HJN63fUz41P6U3JWfYsxc6d6dOlZxildrqBTTcqlVU2/M3uz02Gp5cJCFRJ/hUfvHn8LhpzrQqaWkemwdHw5udNXhtG/TqQSjRpU4Zct+unMtVSCVpMnKs1plbm9kiGW7cqkXLswjmMQ7CKgsRauyYJBVeQGixiaAr1Ak0FiCNhWJNABpwKtmZ0KXqMWCXlk+5tpbmmdXAABGXiLth37nMh6UdHiWtFWTevI5ru1Zwl+hz6dOfEyFRXWnzFl/lkDS5qRlpVkkn6f6knB5dpfqTtF7XBWXUCtqSVrS17haaW0/1LLr8TBNfiAirqO0mRu9fWrll1+ML6+v+gVCnmzr1/EvK7/zBd/iAnsmdTAq2Fh7HIb8ru7nZwithqfsa5Y78WmPGfar2NpixetX4HRhksFh2CwUrCorST/mZJ7BRXkfuwga+sj8STWjE/tY+z/Yk1oBWkFiSQ7FELCaLLCsBCw7DsFgI2KnTVV1Iy2dvkX2I0156nv+xBhqYeNCosrsmnyIRT8U6FWKfwMsadpyfVkVOK8yOgtjDTXnj7nQRcEWiqS8/wAC5lUl5wIhYk0IioMViTEBBoTRNoiBEBtAQbcH9l8TQZ8H9j8TQaZM0w9KMxpj6UBIAAIQmMQAg5i0iFwGF7MA6EGXiC/uz/8AeRweOK3Co/mid/iC/u7OFx1f8Jj+aJVeYZbR3KmW0N2QX20Ohwb1VvymDkdDg3qrflKNEl5jZRX1UTK15jZRX1USNBorki5orkiCm2pKw2tR2CojsOwBFuEX1kvY2RMeE9b9jbE1iakiaIImghx3RoM63RoCAAFfUBgDdgAYCGAAAABwOMQzcQd9ssTvnG4s8uNv1iv3A57SSa5M7PDV/dpc/NH9jlzpvdnT4Z9hNflNCnisU8Z/oXzZmjBJXs79zdxROOIhPllS/qzE3eXYgTXmR3FrCPscR+qPujtUtaNN/wAqAGWoqZaQAxIYAAAAhgxAAxDAGcni8b1YN7ZTrHM4xf6r4/sFxbw93o0veS+TOe8rnJJWs2jfw1/UQvvm/YwPTE1Y/wA7Kh0dMRD3XzOvLc5MNKsWdeQBT3LCqG5aQAmAAJiYxMCLIyRMiyDm1FbiT7w/9+RhxsLYqp7nRxGnEKfeLXzMmPj/AHhvqkzQOHq9OpH2/cvy6lXDl5qi7GprUirooujsVw1LUiIaJoikSRRJDIoYDQxDuAMAAAAAAqxMnDD1JR3Ubo4k8dioXbcbdDuV1ehUX8r+R5mc+bfMv4JrEV5tylOzCo6kldzbaRXGVkDqLK9Qz9Y60G6l23r30FlqKyU3bpcnKac03IUpLQh9ZsRiUkqc46r73YoU2pKdN2a1UlyO5g8Hh8bSlCtG7XNaM5/FOCzwCdShKUqHPrEy6ZqjEYnxlFpXlFbvmVZ1aOVW017kYxywdjp4HguJxEYVZxUKTV+7RVacBivGpRoqhGGls+U71HM6cYxWVJWuGHowpUY04RUVFWRNxtZxdrciInGChyu+r3JXIKT5oakugHHAYFCALBYKQDaEAmIkJkEWIYAbcH9l8TZSMmFVqKNlLZm2dWARi2yREJpPdBljbZDAgh4cHvFB4VP8C/QmAWq/Apfgj+gnQpc6cf0LRT2BVLoUf+3H9A+j0X/01+hLkSj0Cqvo1H8CD6JRf3C57DjsIVQ8FRf3Q+g0Pwmi9gulpcRLrOsDQ3yF8YqKUYqyQyMpqNuYPUjDiPtWbW9NDFWvnlfcqKACw7BomgoL6tA9h0fso+wCt9cvy/uSktBJfXP8pNhEEgGDKFYLBdbNq/QLrqihWCw1d3GQRsRpLWb/AJiyxGktJfmYEKy0Znt5maa2zKH6mRUqS+sj7m5GOivrIm3YIjJaorfrZa9yt+pjVxFoRJ2EyKiyNibItARYiTIgILDCwGvCq1Je5eU4b7JFyKyG7I1R9KMj9VjVD0K+9gJiAAhJWVgBgAuYX27g9Q6AMaEC3Az47XDv2ZwuPr/hMfzRO/jfsH8fkcHj/wDymP54/uFeXaLaG7K2WUN2QaDocFXmrflMFtDo8EXmr/lX7lRpkvMbKK+qiZZLzGykvqo+xGw0VyWpc0VyQFLWoEmtQIFYLDAoswvrfsbEZMN9q/Y1ouJqSJkESQRJcjQZ1uaAgC2oCtqANXVgWg2AAMQgJARGwC5xuMTjHFxurvIvmzsnC4/GTxNNrbJb+rAolNTUpSbta9jqcM+zq+yfzODOUsiT6Ha4RK9Gp+Qolxepkr0o8pQfzOfGd9tjXx/SeHfaX7HOottoDZbzR90dij/h6f5Ucfkvc7NH7CHsAPcsWxBoktgGguICBgAAAAAAAAAHP4srwpPu/wBjoGLii+og/wCYLiHDvsl2mvkZKytjqv5mauH/AGUu0o/NlGLWXiNTu18iog9JJnYeqT7HJa2OrDWlB/yoAjuWFa3JkAACABDACImiQgOfjFbGYd+6KMfH62L/AJTVjlath3/N/sU4+Pmg+1i4KeH/AG8l2f7GxrUx4HTErub5bgTgtEWorhsi1GQEkIaKGhiQwGgEhgA0IAAYgAJK8ZJ7NWPM4rh1egnKm3UTez3PTHLx1OtJvJ8FcK4E1iYR88JJexS3pon8R47E4qlWdDNO3O7M8HXbTU5X76kWL1QlKTk4tWWli/DYN102nJWM1XG4mlHLa99NUOhVxj1i8j30diEdPD0pYOsnFSd9LtnSryVTDThKMpKUWtEcqjPF1WlNrR8jqU41UtZXfsFeRTyztyPWcNxU6mBpZYXyrLe/TQ87xGh4OPqQWuubTvqa+EYnJL6NObjFu66XLo9Ep1b3yxXxIznVvbJBr3M7yK960v1LKVKFWN4yuutyItVSqt1BEXVn+NIn9Hj0v7h4Mfwr9AOeDQxMoLCYwYUrAMQCE0SEBW0CJsQG6grUommlzKKXoj7F9NGmVoABEAAMBAAABGctCTIZURcR0sLNYscVYha/IL6aeZdCUNhRjoSSsE1VO+fS4NvMsyJ87jcVKze4WlqrCcVmXVk8q0G0m0+gQGKsvPI2mKt65FFKQWHYZVQnpBkqa+rj7Eav2cvYsivJH2CIL7WXsv3JvYivtJ/AkwFYLDB7AVVGk/Sn3EpJv0xLKkM2pGNK71WhoSS+AWGMgi1oKivK/dkyNJeT4v5kEKqM9vMzTWM6WrIqdJfWRNxjo/aRNpUQZX95ljKpOzfUmrhOIrDzNbopqVJLVIirSJBzdhOVlf5ATZFokKwCCw7ABrw/2SLUVUPs0WXsVk31Rdns17GfVp+xNu9tNkFXKpzYRneT0ditLTZk4p300RCLN32Fd9Bv3FrfcrIsGVBcdwAECGBRjPsH8ThfxB/ymP54/udzF/Yv4nE/iD/lMfzx+TCvLNaF2H3ZW9iyh6mQaOR0uBrzV/ylGHw1OcIuV7s3cMpqnWrxjtlKLJLzGyivqo+xlktTXS+zj7EU2VtFrRXIKqluKxJ7gQRaAdgKJ4f7V+xrRkw/2vwNaLiakiSIkkES5mjkZy/kEMAABXGhDABDABAMAA4vH4/WUnezsztHJ47FONJvuvkBxJuV9WdrgutKfeDOFWkld7nb/h95qbvzUv2KLP4g+zwsu8l8jl0n5kdH+J21w/DSWnn/AGOJgnJtXbIOu/Sjs0NcPE49vIdfCu+Gj7v5lE2NbBYAGAAQAAAAMQAAAAAY+J/4dfmNhj4k7Yb/AFICnh21Re3zK+IK2Pv1SZPh7X1lvwv9hcTVsZCVtHFFEXyOlSX1EPY5zWiOlR1oRAX3iYmtRkAAAAguAgAAsAGLiCtCnLpIhj1eMX3ZbxFf3dW/F/uRxazYeL7r5FwY8L5cTB9zfJamKirVo+6+Z0Jq7AcPSWIhBWViaRAxoQ0A0MSGADEAANAIBiGACKatOLfpvfmXEJ3urAeL4nGS4pUg27ZrL2JQpSjG8XZrmbeJUoridWTWtk0/gUZk4tE69dMLGRj4dO0rt8yijiJKS8ua6tobHT8TCrS7WxgcalJ5tEr2/ciO/hEk4wlG0stzUq8FhlW2i+X9Dn4SrWccNPLBuWaN5PX/AN0LVKt9ET8OFoVNVf8AmLmDmcUm6HGXUteyTt8DI3fE+Krx1ukdDjam6viVIRg00vK78v8AwYJycHGb1/8AKKOnCpKrga0JtucXGafbY18KqqlhJufKaX62Rz8HKcvFjG1nSe/Zpk8FUqKnVilFpSi3f3H4j0W5CdRQnCL++7L5medWvHE5MsXmhdK/QqlVrPD0KrjB2mt37ogqAAAQDABAABSExsiEAc0A46yXuFb4aRRogtEURNEfSjTJgFw5kQwK5VlGpks2yzUgAACgE90MVrgJu1gauNxGRSSGITXcqJaEUnqNaIHJdQGD0Ktb7jn6bcyCd01dGKo75jXBWhYyT5lEEAwK0rqr6uXsWpaIrq+hl3YIqhrOfv8AsTZGlvN/zE2tQED2GDVwIyTy+XcUVK/mJZe47FERglYYCsRo/ZokxUfsYexBXWM8dTTWM8VoRVtH7RGxmSj9ojWyohzIWTkyxEFu/cioyiVOOrjfcvaKZUr141L7KxBVOk0nlfwJxg1FX3LBPUKiIkxXAQAFgNVF/VosKqf2aJJ3KysjuWOdpvS3chHkXOEXuiKVmnbcSvq76dCUlG2uj6h4ay2BUtxOKvcWa0Xl1IOd2s0rabcgkQxFRQipNvfUspyUoXTuiHlqX5onSgo00lstA0uWwABWGfFfYv2Zxf4i04VH88fkzt4pfUy9mcX+I/8Alcf8xfJhXlnsWUPUyD2LMOs07ddCDtYSPkjfkka8Avr6/wCUqwyspF+AX19f2NIct2aqX2cTPNeZmil9nEy0k0QkiwhIClrUByERSsJkhFEsP9r8DWjLQ+0+BqRcZSJEUSAZoWyM5oWyCGAhgIAABgIYAAIAAoxWBp46MY1HJZdVYvHBu/ltd9QObL+HcNPepM2YPhtLBfZuT9zZap0iFqnSJRg4lhniMHTp5MzjJfJnHfDK0KzcKMkj02WpyUQtV7AcVYaqoJZGdHDRcMOlJWdzVlqrkv1KascRdZYxt33AGhBecfXD9AunsRQADCEAwAAAAAAABFOLwqxdB0nLLdp3LxZlHVuy6sDLg+G/RKc0p5rpi4lRqVJ0nGDaS1OglOSuppjyzvrJFHKdCpl9DNtCMo0EpKzuX2l+JFVWFRtZZxsAMCLzpaxV+zGncgYAACAAAQMAAqxFF1qeVOzumQrUn9HUUrtWLatSNKnKc3aMdWwhVhUgpRqxae2pRz1RqqonkZva1JOSat4kf1K0nG/10X2bAmiSK4zu9cr7p3LEQAwABgAAAxDAAAAGAgABMZFvVgcPjEUsWm1vE5yVqjR1OORl4tKSWjVmc2yz5jO+umNeCjmw7T5M53EFZuCjazvc24R3Uld3T5FHFFu+qXzJzv2H4po1pxowja6UtNS3xquSpDVRb1VzPQ+xd+TTNDtnkuqNMp4uVHEYZuMpxqRim4zle7T/APJyq0nlilyNldJ0oyMVRXSt1Curw3D3cJ3dppxsn1TLMFhrVa8Z5n9W2nc18MVH+yKVVu04STf62NihRp4tpTupU9n7v/c1niIyoQlVoScp6xeub2ZCVCKwtWLcrQntfvcsjL6rCS6PL/RoVWVli4dVmX/1/wDBnVUAMAhA0ANgIQxAIQwATJU1epEiWUFeogNkdzQtkUR3L0aQwACIWVXvbUkIYAxN2HcAIxmpax2JCSS2GAXFfUAAOYxX1GACyroMAK4pZ7DkrscopjUbIgjN2psyS2NOInGnRlOeyRjp1Y1qSnFNJ9SqkCAQVCr6Uu6Limr938yLSojR9Lf8zJtq6VzNOLlSVm15m9PcnBJ9bgXAKL011tzJAIBiABDABS0TFS+yh7IJ6Ql7FFbFxwyhFwlK65AWVd2Z12JKr4sM9rX5CiyKspeuJrMtL1xNTKiPUgiwrRAmDGxMKi9hMbuJkVEVrje4ARGgBAaaWsUWorov6tE9ispLkX9Chbl65BA9bErC2GndAVxp5G7PcjVmtlDMWS1XQjpHbVkaVqLtotCynfKrqzJLUaQTdSAAKijE/Zy9mcX+JP8Alkf8xfJnaxHol7M438Rr/hkf8xfJlHlnsXYFXxMF3Kkr2R0MFhlCupZrtGVdTDbT9y/h321f/wB6lOHWkvcv4f8AbVzSJzWrL6X2aKprUtpLyIy0kyMkTexBgVS3ESnuRCkK1n2GwAlQ+1+BqRlo/bL2NS3LjKSJEUSWoDNC2RnL4+lBDAAAYgABgIAGAhgIz4tTdNeG7Si00aGQlG6AwPGcUW0qf/1GsXxN/wDUpr/Sa8iDIugGT6VxJ/8AWgv9IKtxH/vx/wDqbMqDKPoyeNxH/vL9BqrxDnXX/wBTVlHaw+jJ4mP51lb8ppw7qNXqyTl20JWKqTk8bU/CoJfN/uBpGIYAMQwEAAADEMAKsRTVWjKnJXUlYsBgcv6JVWixFVLtKwlha3/5Nb/7M6TiLLYDnPBVP/yKv/2YfQp/96p/9mdLKKwHOWBd9atR9szOjSVoJdAsSSsBIQAAAAACBgAFdWKnBxezOa+GU76XS6XOo0LKgOauG0uhNcPor7pvyoLAUYfDQo3yxSNCFYaAYAAANCABgAAAxDAAAAATGJgcvjMb0qb6NnGdnJand4xG+DT6SRwLWldk1vGnBu1afctxsKM6UnO+bK8tvgZqErV13QcRqZFCXJ3i/wBCZ6I8PhTqU62dNvJdWNdZ4WhVg6lOUYTju9rmDhVZU68lL0yi1odDxMPiaeHhPzL0tNPobxnWHETw7wv1d21I5j0TN+Iw7w7qU4ZpQT0djBJE1WzC4qrSoVIR1hLkzqfT6Mp0aynFKzTvutmcakvFU4xeWVjLUw1dxzN2g9F7kwdipxuEKPhx80o1M0Xy3OfiuN4ivOUoeXMstkUQwLfrbbirmqngoxlT0spILXoRDFzCGRYwAQiQgE0IYmAFmHX1hWXYZeZsuDTF2L0ULdF91tsVkxiAgYEYtSV/mSAGroa2EABcZHKlJvqSAAYAAhoQwABDAAATYGfFpVIKEldMpyqEFGKskaqqvBmaXJBSAYAVVPVBfzFxW43nB25lrRRTFx8OKbs5bA45XoSp01KnTclrFXQT0YEoeklYUPSSAQAAAIYAQq/Zy9mDpU5pZ43dhzi5QaS3Via2AxKGRTjlsk3YUUX1tIt9ilbEVbRV6iNLKKH2nwL29SoTK47E3sQWxNAxNDBhUWJjYmQRYmNiCgAQBGmmrRiiwhDZEyokty1PUolLJFy6F6YDauNPToBGaughu3uRir3sCXlXcklYKaGIYQDEAFVf7OXszj/xGv8Ahkf8yPyZ2aqzRa6mTH4KONw6oyk4pSUroo8RH1I62HfnR0F/DdFO7rSNMODUYNPPNszFrLR0+LL+H616/saFgKUdpSJQoUcKpzUrX3uaRXJXZbT0iijxYy2kXwsoK2ployEibIyAqmRJTIhSYgYASov61GqyzX5mWl9rE1oJpokiKJIqJF69KKEXQd4oIkAAAAAgGAAAAAAMTGICNh2AdgI2CxKwWAVhWJAAkhRglJvmyQAA7gIBgAAMBAAwFcAAAAAAAABDACIx2EADEMBAAAAAACYhgAgGIAGIAAAABgCABgIEwGMQXAYCuFwATHcT2Ax8UjmwM+1meeex6TGtSwdaN/unmWTWsWRdqtNofFF/dE+6IJ2cJdGaMfHNgZveyJjTl4KrOnVzQllkuZ1sDjcVVl4cJwvCSe2+tv3OBGWkltoFDFVKMs0JuMuqNYy9RW+kylPPVaTtdW05o4XEmpYhTjLNmin01sWQ4zXzXck3a13+pkxFbxbS0T2si7ouwFWSrPK0m0aKuJnCDhUcWk9mr8zlXttoap06+Lg5JRdtW0jOC6NR1a8Iw3msuhd5oqnCTtbb+qOfC+FlCS0mnnuy+FepiG5SkvK7/wBSj0IAIgAYCAAFzGAgBiAC/D8zNOcacXKTskWcOqutSlNxyrNZLsXBuh6kXaNmWak5RyTyu/6mpaoM6Yk7oaQ0gKnCWdO5YhgAAAAAxWsADAQPsADIpWGAIBiAYAICNX0vUxznCMvNJI1VPSZZxjKWsU/cKi69P8QePT/EPJH8K/QMq6IoIVacpKMZXZOXpfsVJLx42XJ/sWVH9XL2YEqatSj7IqqTjGTUpWYqlSpBwUFdc7jzNyu4RfuBLxIQisztcPHpW3/oNK+stWSsugFf0iHK7+AvHX4JFtkFgKvH/wDimHjS/wC1MtACmVaaV/Cdi9bEKnoZYBRV2Zn5M0VihLQir8P6/gXPcpw/r+BbNpFQPYiloNO6BbECExsTCkyDZNkWBDkJskyDRFK48wWYWfQDbHZexIjHZDvql1LjKOITdCai7O2hopNtJvdrUpmlKLi9mXpZI9QqYCi3KN2rD+QZFrCYxNbAAwABiYxAZcXiqeHUXUvrorGV8VodKj+BpxVGNa2ZXsUfQ4JbBcQ/tWj+Go/h/wCSL4rT5Uqj+Bd9Ep/hBYWCVrCqofFYf9mZXPiUZqzw0pLualhVfVJj+jx/CgOf9MV9MJZdbmvCVJTTeTIul7lngR6E4wUdiCRCTJMhMCuZEc2RChgIGBKl9qjYjDRf10TcE00TRAkioZfD0opRdD0oIYxAAwFcLgMBAAwEMAAAuAACYAABcLgABcAAYiKqRc3DMs29gJgAm9SBgRzJcxplUwFcUpJLUBjKZTs9A8TXUhF1wKfF5JE4yuCJgRckRdWN7FIsAg5ojKpbYEWAU+K7agq1yUi64rlLq9yKrrqKsaAujOqqf3hOsktGrikaLq+4ZurMsal2OVSMVdslI05l1E5IxvFU1tqReLj+EpG5yS5izrqc6eMs9I3IPGzeySBHVuJSj1OX9MqC+lTv6gkdTOHiK5yniJfiZN4uPXUK6E6vcrliVHdnOq4nNHS6KfEvvqB1vpMH94PHh+I5DqK+2pGdZrYDtSxtNLQpljknzOUsRpqKda4HW+nX2Qnj5dkcnxbII1erFWOm8bJ8xfSp2vnOa6qF419hSNtStni+5zZqLemhdGpo9TFKSUmu40xdJpUn2aN6iqlCV9YuOpzU1ODRspVl4GXZ2sZVzn9Hi3dRT6orm8OtYwi2+pdVdKOlkzPJ03ZqJpCz0L60IpBnoNWUUgdRNWypfAjmi/uq5BLNSirZUy2niqcNE3HS2hTFxWjgheVcl+gF7qYWVnNNtKyvqKnWoU01BWzb6FXiR/Cr9kSzX2irCjvUMXRxH2VSMi44OJ4JOg/FwVSSa+62WcL4rKdX6Ni9KmybNysu0IYmZUCYxAKxGcsq1JN2TZzMdDEypynRqNSs/L2M9dZg5eLx9XFYh5W4wg/Kj1PDGngqcl97U8RBOMrO6d9T23CI5eG0F/Ka5/6y3RipTjdXtqjQiil9o/YuRRIBAAwEFwGAhgAAAAAAAAwAAAAAAYg5agQqekzy9RdVbzKNtN7lMtwpAAFEY61/9JKr9jP2Iw+2l7IlV+ykAThdEFF3L7EbagJLQYwAQDABAMAIVPSvdfMtKqmy/Mi0DPWKVsW1ioirMPOPj5ObjcuqFWGivFlK2qVrl8ldBEeTBbDezEtkFJiuNkQExMYgIsQ2IgAQmNPVBWpEMRVlRjFxjmbkkWLYdk90VlJ2W+xa3eOhgxdedKpRivTKXm/obVokkRU4SvFdSRGCtcloVnQDdgBq4AncAQwiLdnYBvUjJ2iFV1NyIn6roEFADYmACYCYCYmwa0EwE2VyZJsqcrEUpkLhOWpFsipXuJ7FVSeSDlZu3QreJvCWWEs1m0nz0CxqofbRNyZxMBWrSxlNVFZNO/TY7SLibiaJIgmTRWTLo+lFKZbFpRQExXFdWuGnIIYEHJcmQlK63JVi2/cLlEfLsyWfuKsXXDMim/VhmSW4pFubUZVF35r9SNSTT6IUiyVWMX1YeMn1MrqLqrsmqkLaySM1f5aVUi+ZGVVLSOpm8Wn+Ii8TRjUUHOzltfmWrGnxZX2SJKsuaM7q01965B1oLa4SY2qV9UUqjbF+Mlq1ZlKxiglaOnUPpbeqKjbJtRbRVmbM30yTTIPFNbWBjXdsanJIxfSpvW/wIvEyS3JFbnOTBu+7sc5Yi93ma7EJ4i7td3EK6jirepC8v4kclVn725EJVpZla9xCuypU194aqwXM5UcSnpJa9USWKjd6bBW+pXhFNtMyz4jFO0Y/FmWeJlUTV9GUX0egRv8A7QzWVrEPptT8WhjurDzqJRtWMqNq8kWeJO973Od4sGtVZk4YlRj1IN+dtBmT5nOniZS7LoSp4mKVr2C10E0rvkY6tZznorIpliHJ6PQh4ltRErZDFOCtJXQquIzKy0RjlUv3E6l0VGlVOg733MsZFim1qBa0uoOyWm5Vmu7hcqJ5v1I5yDdpEZNWAnKpZaFTqsrk7EHPNzIq1VmkR8aXUqTtdCV76EVdGbfPUVSo3Fu9rFUpON0QV2ubAu8TTUTqop82Wz2CMWBaqlyLqa76Fco2eshRtra7CrXN8mSjUdihZr6RJwU730QF8ZN3T2Mk4yU3re75mjLWldKbyvkkTWDqz2he/N6AZ6cZrVTjf3L6c3HTNC4pYaMHlqOK9heHhorWUpPsgiMsPGTv4quCwqX/AFAzUbaU3+pfDFwpJeHQgn1eoEVgHLVZmvYHgPD9Tav1JT4jiJr1uK7aFVSrOpFZ5ykl1Cp/RINesX0KNvWUqT5Mk5y6gixYGC+8WLCwSte5mzy6sl4ku4HdOfjcBTlU+k04Wqx19zoXuJlZZ8JiVWjbaS3NBgrwdDEKpBWT+ZthNTipLZlDE2BCcrGetmXRCpK+hVOTTtzJPqyhvz3PB31vXVZrmcSw2Wqq0VpJ2kl1PVYGOTB0Y7NQRyKlONSDjJXTO1RVqUF0ij2f4dXkaKa3ZYiFP0kzqGAAEAAMKAAAAAAAAAAAAAAT0QxW1uBByttuSSbs2PRciObQCFVt1F0sUvcsqfaL2K+YUADAojD7Wfsh1vs/ivmKl66nuh1/TFdZL5gWIXMYgAaEMIQAAAAABCp9z8yLeRXP1Q9/2ZY9grNWKuZbVKmRV2G3kWyZVhvvXLHuED9DFtoKcrRGgpMi7knciyCLItjafUg077oCV7kW9SK0vdkZNdUFTbHHcpzrqhqpBtLMr3A6S2HcinsYa1ecqukrRT0QQ8Q5PH0k9tNPidRSUkmjiqq5Y+k27vS9jq0rpaoitC0WrIZ1n1ehCabSsyMlGTVn7jdMxpTT2HfQzqWRbilX1ta5an8tDnFK9ynx25abCTstdSN0paolXOV3idiMm2gVviVyVRN5Zb8mUgnKMfU0iHj01vNHP4pmhKErvW6Zz3OXUI77xNJffRB4uj+I4TnK4szZYjtyx9FdWVy4jTWyZyMzsRbEK6r4lHlEqlxJraKObmZFyBW+XEpPkiipxGb0MjkVyYhWiWNnfVtkljpW3MEncE2IV0FjpElj5N2stTn3JU350IV1aGItVUpuNl0OhHG0rWzHC0JIQr0EMTTb9SLlVhJepHm1dcyyMmub/UD0cWlzuS+kRWijc89GvNL1y/U00MRN3Tn8RB1VOUr5tOhFupkazJX6HOeJl1ZH6RO+rdiRbjorMvvg5W+/oYVVk1eUrXBOU1aN2Z1pqnVSXlqX9yt12n6r3M0k4NtrR7kZVI2vK3ZkVqWJk3bMQliG5Wld9zE6kb5Y8+g41JQsmm0io2RrJ3STfXUl4rnDbXuY1XSfS/QFNuWkvKRV3jyTtbnyB1bvVMqla91InBxa1d+gFkHbS9yFWmpTjJ3coSUkCjFNvMSzKL3uAOdpyXLclB5iqs4uKlHSSEqtmm7JPkjVZjTdSg00QVS+idit142d5GR1LNtaDDW3P/8A6NOPVoxQq33nq+RZKfl1evYqLpVUl5dyGeUo3lG3dcyl1IrXPcIV207S0XJgWuaSb3aKnU85Bzk307FcpNO2zQGhVNXoQqYhrZ6lCqtaW0ITldBWl4pKKstXzI+O3PoZm7bahnjm21CNHiPN5dCcakrMzJu9tkTUsvMC1yktWQdVkHUW1yEqsVJRbs3sBZmuTUmkZ22mSUmwLc7eg43e5Xm06g5X0VwLviJtop10Bt33AuUwb5IrSbtcJSUHZ7gWQnZ6lykmzL5r2SV+SLJS8OCeW8mr5QRfcHIo8dK3kkv2IvE6rIrd2EXpt78iEnuU05xcm6mZt99CxwlXio06cm+wWKpSTTs7lTlFWu2jZS4TjLWVLIv5mXz4U4RzVsRRj2uRXOtdeXX3INyu01lXVHSWDwkbZ8bG38qFKXD6advEqNbX2YGJSk0s0bsThPNdaGiWJha0aSXcjHFzV7ZU3zsFV+DVkvTJg6Dj6tGN4mrf1te2hG8pu7bv3YFscNDLmlUik+rBQw8ZJOrdPmkZ7a2aTJqKt0fYitDeEj6VUk/ay+ZW68V6aX6ldrA7P3AuWLqRd4NRe2hVLE15+WVWTRXldiSS2CE999eoZe4pXT2DPb7oBltuDQSkrWItrTUB7cx54vZkBLayRRYmuoZo31FCjVl6YNl0cFVfqyx92SCq91oLVczUsJTXqqyk+kUTjSoxWlK76tlhWnA181GMJO80t3zNTZz8ZhpQl42H0e7SOfxDiNaeHVOn5W/U1ua1l161WhUTpeJHPyV+YsLPeF+6PGuUoSum1Le/M7XBnOeXETq3yzyZW+pcxHflJRTbZmlUUrtNWHi6uShKXTkcrxfHl5XZLkeX/a78NdHxLrUhJrczVKzhT13KadZyu29Tz5yjpw1a76HZirJHCw1VSnThe8m0d1bHq/xyYLqccsdCwhT1grkzuAYAADuIAAYBcAAAAExgAAIYAIB7Fc6nQCbV0UTqKM7cgdSWbsKdOLi5ErUKTzT02Icxw2EXEMQwKIUd5v8AmCtvSX8/+46G0vzMKutSkv5v2YFgiREAGIYQgGxAAxDAhL1w9/2JvZkJeuHxIzxNKN06kb9EFVVnr8StvQjUqXlL8wX0MqmqjhByir66oofEbPa5dqqMmujOPLmwN8+JuSayor/tKojA2IqVvfE6ltyqXEKrfqMbegJ6grTLGVH95lbxU395lMtUREKueIqfiZF4ip+IrFYQTdafNlmHqSliKa6yXzK6NPxKijmsup1cHSwNCcZzU5yXN7AdSUnG0Y6tmKpTcpPkzdHF4VpWdiyMKU4pxlGxPWsY8Lh0qviWu1ZWOhbtqKFGMG5JpIrnWcYylmjZbsirJOy1WhTViqkbNNLs7FbxsHBuUo2XNDjUU6akql79CBRpZIpRba77jVOTs0tCE69OF/EqKL2uyt4ymk0quZrowtb9cvK/QTcdHKSTOZHGynKzVlyZKVaUpeSKfVhHR8alH7xLx6ajda9jBmule1h55U5LLFFpD4pSniaVOVKOsW7rnyOPOnOD88Wvc60q0k3KKjfe7KcTlngVeXmfnS9y5rO45dx3GmhaGmQRbG2VvcBN7kWxsTAg2Vy1LGiEgK2xoi7hFkE+Q4etEdiVJ+dXA0W0JrQS2BASTRLNYgmS0KJqZOEtX7FN9S2g7NsC7dafqSa0XMra3fXkSUkle9gLIu0trmiM40qTls27GWm3KatvfkT4pNRhTt7mdbw61bNdrpzMVSfiJaWKrTn5pPS/6Dnem1ZxkZVONo2tyJ05ty1MreIltGMURcazupTdn00A2TnGM0pTirkvGpRds8b9Dn/RIyjrf4klhaaaaV2Be8fRWaOv6EP7UhnyqnLL1CNFRk3a6elit0rvypAQq42rKpfWNPe3U6casJU4yg9JHNqUs8HZpJdSuji3TSozi7rRNFhXTnVk7pFM6jursi3JSfK5FxcnpqwhyqO7tqSzXVwjSS9TIRbi7fABrm0iWZpa6kG3ezdgvd2jqBKVm7ciKla9gyt7qwWyp9WEOM+b3E5O929SOW3MMjlsiqd2QfVbsnZw1auPzOnmUVbqBWovKO1tibgrN+IvZCtRS0i5PvsQKzezBRbeVaiztXVrIUJPZf0FFnhR+/dspxVKM0rK0o7Ms8OrPaM38C2OExE2mqUn76EoppYhuKU4arnyDMs/VdS/6HNTUZ5YPuy1YOjG2fEQXtqBmUuxFznmvo10NUqeDhVyeLKcfxKNid8DS0jTnV7t2QqsGWrOTu3FPkiSoyf4pM6P0zDQX1eFj8SMuJ1lLyQpwXaIGONCqkvq56baF0MFWnJPwpN9y18VxeW0pJd0iupxHEVo2lWl8NAL1w+tmWaUYe7D6LhlL67FRv21MHiTet5N92Q1k8z3A6E5cPp3WepUkn8BPF4WKSpYVe8tTn3fQbasrFI6UeIwitcHSTG+M1Uvq4U4eyOXn1uPNHLtqyUaauOxNSV51JP4lMpOTebUqdTsQ8V9Si1LTTQFFuyKlUbG6kktCC1xskJtIqdSTViPm6gXqSDMmjPqNN3bvuUq3xU3Ykqi6FKSW6v3HewKm6z3sJyzc9RLXRK5JYatN+WlK3fQQqOaSfqHnkluXw4dO96k40/d3L1hcLFeaVSo+ysIMGZ9SUc8tk37G9U6T9FD4ydyyOeOkXl/LoIlYVhq8/uadXoTWCSfnqxXZamp0XLVybJxpq2xYVnjh6EbO06j76Iuh5fRShH4XZYqaJKPYJVTzy3k7dAVNc9S9QHkKKVTXQlkXQtUCWS4Ea03ClKSV2lex42piqs60pyTvJ3aPVPGRa1RTKphrtqjC/WxB5apUjLdWfUIV/DkskmrO51cZw/D15OVL6uX9DnvhdVTs5Rt1Lmo9Fhq8cbGM1rGK1XcnLAUW3JRyvsczB1foTcY2cXubPp9/vIzuVcTr4GM6TUW83I8zUxFelUlBys07WPQSxz/ABI5HEKcKk3Vi9W9TOcYau4DUqVuLUFKTaTv/Q9vE8Z/C9N/2nf8MGz2DlZHaZmfGca1axKxGPoTIurrZIyLBlMqrtpYz1eI06CXiRk29kgRuC5moYuNal4mVx7MvhJy3VgJDIuSXuLxUnroBMCvxodQVaHJ3AsUle19Rld7a2BVFICdyM6iitSuVSzsiuWru2SrmJSqOXsRzajsguiNRFy1Bzb05DdmxZegCjJO65jKoUUq8qvO2UtNYyAACiND0P3fzCf29L4/IKH2S+Ipa4mmv5ZP5AXCGxIAsAAACYxBAAABF6zivcwVsBCnmrKdrO7N7+1j7P8AYKqUqbTV0Fc1667ptkmwmvNZbIje7MtLpStRl7M489Dq1ZqNCfXKcfMnsERbsK45IitDTIBO24XItgSctCNxXFcgGFxbBcC6gnKeVOzasaqblZxe8Xaxgg2pJl7rSd+Te76hcW1JO7s9iUK04qym0jOpNjiyjrYOtUkn5nJbWb/qOdG0XGM5a6O70M2FqSpp2V4PdmnxE9UjGtYolTkrwgk1/RE3h55PLUtL3IVKsoyutiFSpeNrW9iNGqNKzVWTnLvyJRw9OMVFPK+dhUFGSzZr9yMpNMqNKcV5Urk1O2ijbqYY1akal0lZFyqTmnJu5BoUnfb4jbm3a17lMW2ti2Et9GFDTas7ozTf1c1utUaXNvy30Ms0oKcbabovKaya8kFmT16JILq+5phXaVrEWtS5ZG73YJQWwIz2d9Exum9NDQrA9SVYzumQlTZqS111CyvawqxiVBrcUqD3RtcZPZC8OdtrgjBKEoq7I05x8RWep0fBb3iR+h380IxUu4SKV7liW1x1cNiZRtTjBPrcso4KVOK8SblK2/ItSIRRJom6VRPyxzLqiLjUzWyP3FIi0W0HZu29ijPKnN5tuhphUpqEZLRsUiaT22RfOFClJU5+bOjnYrEuEX4P3TPDHSrVISm7TirJDdXHV8R00nCKjEx4mu69Vea9lyI1JTqpKUrR6IjCkr+SD+BlQp/c3lcsp0ox367k1QnCCUKbbb1b5hKMYp5rpvkRU1GTdpLLbmJxSTSV2uQ4eL6VTlUXLTYsmqkVmVCTla9rCFVaNOTVr8gyZVbLlT2sZ54qnfW9+j5FUsZVtZctriFa1G929GiluWZ2ju90VxxclNKajJbtkqc5JycH5JvboVKnOhK6so9WUVKE5TSjFKXK5Yq2WXqt1H9X4k2pZvbYolNTlljKaVlq+5no4qUZZa0dPxI0eSUGrkYxjGNnG5BZnzptyi11WpU6tODte1+YlQhduMct90noSVONtUn7gPxobOUW+yKp15trJTs+rL/D6A46O7ApU6qtmSl3RZmak1a65MapRcG3LVEoRjTalJpK1/cCpwk5XV/YkoT5KRtjxuNPCuksPB1FtPKZY8YrZvrKeeL5J2KGsLWqx9EmuxOng6spKF7dpOyL3j8FUheU8TSk94p3XzKqywsoZqeOcm/uzTTCpPAUINKriaa9tSXh8MpR81WdR9loYaVLx5uFGOeW5Kpw/ExV5UppdlcgvWLwMNIYTM+snoN8UyJKjhqUGt9LmB0pU73ViOR7kG6fF8U1pKMPyorljKtRXqVJv4mS2upJVbwyPZcgLbprr7kUk3dkE7A56ATuviGd6EPHbik9bCzJgTzpO4pVo300CeXKmne/9CeEw2GrVbYis4R7ICuVdc9RqpBrTc14vhNNy/umKiu0tTN/Y3EMzy1aLXuWJUfEXJ2BzvsyuHDsfOpKEFTbXc1UOFYzMo1oRin95MFZnNkXKV9NjRisJVwskp2d9mndFGUKLtidx2sO3cBWvoJwTZLaw4KU3aEJS9kBWoMLO5sp4HETV/DyrrJ2LVw+MdamIiu0dQjn680NXt1N/wBGw8edSp76Iug4wVqeHpp9Wrlg5cadSbtGEn7I0Q4fiWrunlXVux0FVrcpuPaOgsrk7ybfuBljgIr7SsvaKuyccNh4vSMpvrLY0KBJU0BCMsitTpwh7IUlKfqlJ9rl6giWVdAMypLoTUEXqK6Dyx6FRSoLkTUCxRQZQIZRqPYlZjsQRUew7Ek2MKhYaQ79gKhCfvYk2JpStdAebdST3kJzb5kbhcrJtvqR2ARAnFa2RDxIxkot6ssbMlehJtygBqZjxlT0pMsw1Z1IuE90aKeAqYnSjSzPqgNn8KQviKtTko2PTqKm3DmYeF8Png6DvGMZtJWRqoqpGpKUtHyLurjY4SypXt2K5xUbOUrEG7q/9WyCn4jScoGViyWSytK5CVGFR3a2JzUoxShG6IxnUWjVvgRUvBg4qEo+V8kaFTikkm0lyuZXVlGejv7jdeX3UWpuNiSQNRe61MDr42/lpwa7kfEx8pemnbnYJGv6Mm73HChGEr3uzM6uMUbRhH3uTTxM0k0l3Crq9VRi4p3k+Rms1tU1K4YWcZN522922TjhXZt1WuxlrPgdScdXKKG6ytqySoU9pyzDtQf3Gkuoi1W6rtpe3Ui6qjvcs+kUI3T1ZKNek/uwYhUMPVVap4cE33Ztp4aXNozPEwi7LKvZFU+ISg7JJlzGd1tqUJJvLZopcXHdWMk+JVW/LZIjQxdSrWUZu5tlssDGDVwI0PsoexG98Wu0H80WLy6LYpT/AL7LtTXzYF72ErDBWAAGJtdQgAg6kI7yiviVTxmHh6qsUFaBczHLieF5Vc3siE+L0Y+mFSXshSNuXzqXNCqO0Gc6XFpP0UH/AKnYoq8QxNSOWMIQ73uQTVT66o+9gqylFJ07ZpO2pkh4kVbfnclLEWks6atciliHUi1ebempm0W2xOrWjN3TautmQdNwWbkwBu6EK9wbiuZUJ6EbktHyYKD6ARZF3LfDl0QeE3vIUinUNS10f5heEubbFIhBaly1RBQinpcsS00AENWur6IEhSp52lfQaY1YSeZOMno9uhrWistznKEoyUV6ehop1moZXBto5ujS7SVmtefclQpKtXUU4rTdmSVeSbStfkifDcQ58QUZLaL1LiOrPhkJJOFXL1SW5BcJjLWU3c3Q2LIuy3NRmsNHhUE7yUf/ALNmqGApQjZW98t2XJ31J3LCs/0KFt//APlFiw9GKtkT9y2+gixK5XE6cKUoZI5bp3sc2Sbk763OlxuWV0rbu5yqTuk1qrmf1r8Pwk+QvC6GhLQaj2AzqjpqCoroa1TQKC6MDOqa6ElTXQ0qmnyJeGlyAy+Er3sDop8jVk02JKmrAZFSa2RNU+qNeRDUF0CMipX5DWHNkaUpemFyU6EoRzSsl7hWL6OuhLwI2tbQ1WgvXO1+RXVnRpxu6iT6NgVKjFLYPBgyE8TShHO60VHokYMXjJTi1SxOl9krAdH6NQb1im+4SpYeCSlGmr7XRwliK0brxpO444qcNUs0uslcI6VV4RSnHJd2yysjLHCYVyvHDVZa6Mqnj60qeWPl65dLkFicRZxU52fNu4g6Sw6jFWwknfq1/uQ+mQw9ZxrUrRXKD1Oa5YieniVP/syDw8nrZ3EWvW+LwyOHVV1fLJc5XYQxvCot+an5dm1c8n4Ura6diPh2Ky9Piv4gwNGLWHpuc7aNKyOdV/iTEtfV0oR9zlZUx5EFU1ZSrV51ams5ycn7ha/ItypBa4RXYkkuTsSUO4ZQFlT5hkXWw8ommFPJ3Go2XqZGzHqBNSs73bJ+IuZTZgQXSqOUr7LoiF/iRRKzBRmdrLQi1fdkrBlKiKirjcI8kSUSWUCvKrbCyR2LMrBRAjGOR3heL6p2NVLH4yivJXqezdyizQO4Vr/tTETVqsaVRfzU0VVcTSmv8JTT6xdiiw7ARlKm1pBxf9CGWLejLHFDUSQqPhp6ZkWx4diKkM9OCqR6plfhk6eeDvCcoezsItUTw84NxlBxkuTIum+SaN3i1s2aU876y1LYYmqlbJTa6OCC1y7STJX5W/U6bqOaebD0n3tZlLoqS1ppezJCsN45u5LxJr0yl+pthQoqzlRbfXNYtnQwtSm0qVSE+TTuhBzVVq5synNPrccq9du06s/1NSwEZOzqZV7F8MHh4756nuVHMzOW7lJ99SyNGpN+WnJ3OlGEY+ijGPvqOSqP779loQYoYCq153GC7ln0XD0156kpPpFF/ht+oapLoUUwhRXpoL3lqWZ6m0MsF0irFipxGoRKKHCUneUm/d3JRpItyIdrAV+EmTUEu5JDSIIpW5DUUTtdAlYBKK6DSS5EtQuEK1h2G7jWwUkh2ALhAgC6ByAAt2EMAsF2K6EmFSBkbivcBibEyOpUebuGgxXKyBXBsV3OWWOy3fIlgTlra130Hkv65fBBpDSPxbHBSm/Ir9ZPZGN0EKapvaLUufM7GBxDw9lHY4z0koweaXNs1YaTyu5eVenw+KpVbZp2bNNR0INeZ3fQ8/hpaX5muhVca0Xq3sb3CuhLwZJvLKXZiUaNrqk0+yG5OS0VghK0LS3MNpqaglZPclKpflbuVTd3EKlWNON5BE3KL1cUQdalB7q5z8RiJ1Hvlj0RnzXeuprMZ3XY+lQtZSuH0m6eTX2OVftqOFSVPZlhXQ+lSjpJX9iUcVBr1Ne5z/Hkn3Eqj153Mxa6MKkdXfW+5CpiYU1o7vsYW5NlUr3137FhW36e+USmtWnJ3cvgZ1JXCcrvQsSnKpZdyUW9ymUnorcyxOyCJxcpSsmDk0nfVkFdytf9C9YSo1yS6kVmlUeyHQreFVVSb8q3sTlhqtm1G9tdDPFPN5kB0JcYo/dp1H7L/wAkXxhv0YeXxZjaXIjewqxqfFcQ9VRgveRGljqyqzqzjFykkrLklczXYXJRslxOu/RGCK/puIzXzpPsjOxX1FF8sTiJb1ZfB2K3UqvepJ/EiMURlFS9WvuGRdCQNhSy2GkkQdSKH4i6ATuCZX4iE6iBFtwbvyv7lOa/Iab7ohDcIykm4q6LG47OxW0/chbqUWPIRSitkiOUWST53CJ3XYi3EXhtcmSVJsCOj2Ysk2T8Jp7WLY02BmyvmDhzNqp23Q1Tj+EisCj5rfMsUHY1Sowlo4kHhf8AtyaZUUNPLtqU0K7VV543tsbFhsRHmpFTwdWDcsua+6GriVOTnLNe6LVKUZX0M13TllUJRv2IunWm2oqRlVtZxjFzfMODSvxBPllf7EYYHFVIqLVkupfhMLVwmKjUcbrZpFR6SD0RYloY4YqmtHdab2HV4jh6NlKV79DSNqeiJX0OfPieFpqP10bvkiFXi9CCVnmurplR1E9AvqjzUv4llF2jQT7tlsePZpZ1JJL7rQE/4ljd0J+IoZc37HEo4qNGrmzua6LY0cSx8cc6fiKTlC9suyuc107ydlZGVdP+1qS2pSfxJPi8Yuzou/ucxU2TVO++pR0o8Yp31otPsWrjFBrSnO/Q5KguhKxB0Z8Yf/To/qxLitaT9EEc+zDKyjd/atfNtEi+J123ZxRkUOw1T7AXz4jipbTt7CWPxcb2nZsrVMeQDVDi+MhSUFPTrzKa+OxNdpuo42/CV5AygQlOrPWdWbd+bION0r625l2UFHqBXmnla3QsrZdKKaVhZAiuw0rFmQfhgQUrciWfsDpj8NgPxOwlJvmLIx+GAm77sTiSyjysCu2mw8hPISUAKcjBw7F+Vhk6hVGTQMhflQ8isBmyDUDS6cReHG4FCh2Hk7F/hofh9wKFDTUPDSL8iDJcChRSHlRd4Y/DCKMq6DUV0L1TTDw0gKcgZS5QHkuFUZA8J9C/JYeVgZ/DfQPDfQvysajfcChU+weGy9wEBWqLtsPwrMs1F/UCDprm7goJlmgJEEMthpdi1RXQmoroBSrklfoWqCJKCAqTfQkm+hZlBQRRGOo1FE1Ako2IqCigylmgAQyjUCQ0wIeHcfhroS15MeoEfDXQTpImCAgqXcPD6MsS0HawFWR2Fla5FzCwFXwC66FjQrdgIDuSy3E4ICOYLoHBEcr6gNsRF3FqBPMLMQuJ6ATzA5EMwmyonmE5FbkRbuBY5rkK7ZWDlYDhiYZg3DKNrtJc+ZJ29ENV2C+xKMp65cse5joPwoxWas7L8KDz10oQXh0+w6WH8WeabbS6mxqNKm5PZGRRDD06a/d7kkopeXYzRquriVd6dDSjpzg24R2g9C6nNqonyTM+GfkZektzY6FPFU2rPRk88JbSOdvt+o02k9bEi10alSELeZWMNerKpJvlyKpNvuK0uRMw3Sk7iQZXzRKK1NMhL4i7McpKOiKZVPMRVsVrdF8GrJPUpwUFisSqbllT1bO79Co0qL8Gkqk+WZ7gcrwc3m1RTUyRbtFuRoq1+IQeX+zl2a1I0njMzk+HwjOXOT0CsTUrt5WN0qknZQk32R1qdLiE5eaOHpRXSN38jXGhWss2Is+sYIDgxwOJk01Sl8TRDh9ZxzVXClFc5SOlPBqbs69aXXzWIVeF4apTySjOXvJgc6McLB64+nfbQ20KLlpRxVOpLewUeCYGnG0qSm+rNdDBYbDzzUqMYy6oisOMWJoYZ3WW71kjkOfK9+52uP1JPAWju5pHAVJ5VZkVZnVtwzx6lLg1ugy6EWLXUj1F4kSChcmqcSLB4i6Bn6Iapk1AEQzS6CtLqWZQyO9kgRXrzJZSfhyvrsT8N9AKlT0uNQ7F6hZDUewVR4YKkX5AdNMiqvDXQfhosUf5bE8oRSqfYPDvui5R7jSTYFHgp62JKl0Roy6WsRaqJtRh8blqRV4b/CNUexNRnbzOz7FkUuty1IrVNLkSUFvYt8kVeTSE6kFG6lddioj4UWPwolUsTBelMrnib+mNvcDV4UVzJWijBKtVf3rFEs8nrNsDpyqRS9SRF16K1c0c1wfNiVPXYDoTxtD0vzfArnjo6+HF6czKqfaw8jsBb/aNWyursqnjKzbadvYPDXMcaXUDI54qazSrzfa5D66Sd5yfub3SWovD00QRg8KUl5if0eT+832NuVfhGlEDAsLbdE1QS5G5KLHliUYfC6IPCfQ2uKWwJLoBj8OXQapPobLIdkBlVEPC7GpJBlQGZU+w1T7GjKPIBR4fYWR9DQoMl4bIMyix5DRkE4FFGVDUF0LcnYag+gFXhroCpotyMFGwFXhIfhFtgAr8LQTp9i64AUeH2HkZcFgKfDQZC1xHl7AU+GDguhda3IbjfogKVDsPK1yLLZeYPXmBTlsDiWuPcjawFdn0HZ9C1IdtSClLsFlcuauFl0KKrRG0WpLoJxT5EFfwDbkTaDKFRT7D3JWCxUVtBYm0gsgIgiWQMiCkFyWV8gcbkRF+41ceRkXFlDaYrDWYdmQLKNQXsSSGvYKhkjyRKMCXwGgFlZK3YCUQEkFiV0OwEUhpBpYLgPUdiIXAkF9CIXAdwuC0QbgSUl0HchYAJXJXIBmsBO/YMwswswEnIg5S5IHIi2A88uaH4hG5FoCedhnK2DAszoi5K+5ALAO6Dn2I7CbYE2kQb+JG7FmsVA79CLVx5wugI5RZbMk3FIWYAshOI7oTYHHtEj5eZLIyORkQZ1FDi1vbcg4PMuhJrQKnUx9GhG0U5S6GN46pic2bSK2SCtBS3KYRyN25kzBdg3fFSfY6SOdgad605crHQg7xNstmFe60LpW/F8DLRdkXJrm9Siy+mmhKDb30aKXLmDk7Jx0fcC5t31Iydl6rLsVublzIbkFjqW9O4nVnLd29iHuDWgEW31+JBvUnLbcrk9NwNnCPNjr9Is9Ar20OFwNfXVH0id1MuiScvxMk02tXcjHYnsiKV7hYaQbECS3GKL0BMBJWfxJX0E9wYHO4vrSgv5jlJHR4vVVOVOL2d7s5/jUUrymkRoZbrVXI+EntoweMwy3m38CLxtDRRUpCFPJKO6v7DUddCH01X8tNieKb1UEiRf6XKFkTjApWIk90TVSSJFqzIh5AhNSXQsvpuRUMrQ9txvsxaPuAXQ1b2FfsO/UAcbiSSezGproPMgEnGw1Z7ITaQrsRKk4xe404x0sVtsViwq7PFfeIZyth8BCpOo+hDxZ33Jb7oLJFiKZ01N3msw1BL0qy6F1kGXsUU213Cxc4roGVdAim2gKBc4ifsBXlHkJDAhlQWRIAI2Q9OQ1a+w9OgEXsJu5PQeVcwKst+YZUWONgUbsCvKgUS3LYdrIClwY1SZdGNyajYDOqcluhWtujTbuGW4GZbj06F+SNiDimwIZkNSQOncSjbYCSkiSmitRfNA2BbmC6KXfkCcgL1bqOy6lGYecC52FZMqzDUmBY0kRYlJ9Az9gg2B3ewZrju0FRHqgeqBBDuNSI3QwJJpicL7MSbQOo0VRkYnTZLxQ8VkCUHzE4MfiJh4vYCGRrmFh5rsVwFd3JqS5kPiCCLllaItWK9Qu1sFSHcjdgmBIMtwuNMIWXuLKTGldhUMugJNE2gsBHUEr8yegrdAEkFiVtAsBHkGUla4WYQtguNoEuwUXC4ON+QZbMAuDkPKgy9AC7Fdjab3C1gC/UaFoMB3uGiEADTHfsRJJsBr2BiDMAJtA3qRbfMdwHdkW03a4XuVeDTjLMo2fuBZd9RtshoHxAbkDkxSdiLkwiV2JyZHUPcolmFmIu5G4FuYTkV3DMgLGxXK82oZyKk2K9yDnyFmCJN2FcjnDxOxRJsi2uY8yZCUkQDYlJiTT5g0FZsqDIixRfQLMIpcF0F4atsaFT7D8MDI6MXyISwsXsjcoIeRdAMNGh4Sm09y2nFxgky+ULK63Kott6xsVF1NPLe5PK9ymFRRTu7LqQqY5emlFyfVlqRo5dCudaMZb5ntZGebrVFZysuiFCLhyuiVY0Ksm9YtEnN3slYqUrrkhLM9Ixb9iVYuzSWpW5T18w1QryXlpv4k1hMTJpZUl1YVQ9d2yM46XT0OgsDWa87iiMuH9Z3GDR/DybhWb6pHbTORwyVPC5qLlZyd7s6fiwte6saZXosexUpLe5CvioU8qzXbdtCDRfQi5K25lnjY2eSLfsQnVr1Kb8Ok7tbsK1Ql5bklLQ5tN4nLGHlXeT1LMuIi9MRRfu/wDwBtzaic7IwuVWcPt4Qn21ONiadeM/rMfmt0bugjfxTF0FWUJtSaWq3scbE1aNVNU4tS62FUpwcrqc533bW41FX0jYiqFFvkXRpO2iLIxXxLVf2KKY03fXQtVNW6k0m2SUSCEYstSBIlZvQKaiTWxCzQLVkEwWmwKPUaSALvoLV7E7BbXQBJPmFiVmNICCiSJZQsFRsPQdh2Ahu9USUYjsFgBxXUi4pEmgKiFg3JZbsLARWm49CWVBYCKaG7PkO3YQEbLoGVBZ3HZsBZVYWUkAEMo8th2bHZgRsLXaxZZ9B5dbgV2HZonlY7ARQmkTFZAL2HqRckheJqBYCehU6jF4jAt0FdIqcpPsK7W7AuU0RlPoipvUWZgWXdtyLt1Iu/UXPUCV2K+lxXSBMIVxg9dhWAktQuyN0g3Ald9R3K2O7sUTbC+hXcNXzILFLuNy6FPxHqgLVPW1h57lLutRxYFuYjnT5EB7FErp8hkSQCESsOxBG+oWJKLY1FgRsPZksrHkQUkkxqKJJIdrAV5dROL6Ft01oCArSuFrE2lcNAILe5JMLIVugDzDTIv2Bb6hE13GkRuMKdw0Iea407gSvYLha40gC473FYYBcRJWCwEUh25jsAEWr7DUWO1hMAtZ6hoGgrXAd7C3BxBKzAkK4myLeoEri5kbjAbZFtgFwBN3BsVwbQD0eoiOa3ITmESYr2Ai7ICVxX03ItivpsA2wv2I3By0AZHmDl2BFCIu9tCSQWAhrz3DXYbbuRzO70IEyOqZJkdQFmFn5bmmjgalXVrLHubqWFo0FtmfVgc/D4KrW1ayR6s6VLCUqStu+oVK8Ka1lbsc+vxK11DTuwIeVolaK5F+RK3lKquKo0fXoBFK+yYOL/CVvieHS0jJkHxaC2oyYF/hTe0bEo0anRGP+1530opEJcUxMvTliB0fo8nysVV+HzlFWnl+Jg+m4qV71mUOdab1qTl8Si6WHunSdZOxbQwTdvNH4sz08LWqaQpykW/2ditPqnf3A6FPDQStKrBew/BwUHedZNlFHgWMqxTajBd2aY/w3V+/Wpr21EKUZ8OT8rjfuWrFYSm7KcUuyIT4HhqNNzr4vKl2OXW+iRlaj4k1/MrfuIOxPiOFir+LfsjJV4tTv5ISfuYZVaWTKqCuuYo1oKWZUYez1A1vi7/7f6kJcWqtO1ONupQq8eeHpy7hiKsq8VHJGEI7RiIIV8XUr7tL2IQeJqNU41ZWb2voToKNNtypRnpz5EoQklpp7FR1MPh8VTSVTHxcVyTZ0aVbhkEoVK15LdnnckrDVMK9JPivD4UmqMVfstTJV42pQtCMvichRsNRINMuJ15LSMYr+pjlKpObk5Su+5blGoAU2m+b/UFTd72L1FjUQKlTVteQ8pZkJKCIK4xJqOupOMVyJqKKIqI7ErDIpRj2J2Erj1AaS5jshILASBgFmwC2g07AlYZALUkLb2ABpWAACgBiuUF7A+whgK4ewWGkQAmhjsVEU+pLcSQXswAjqTzCuBAYN6XC4AkPL3ItuwvMBO3cXMje24aXAlmsF09haBcB3aBu5G4NgDb6gJMGwE0JxJXIyuArP3E20wuweoBcTfcT3H8AE3r+yDQettha32CC/RBa4N2C/QAaZFpk02DAhrcTuTtZhoURSZLlsG41cCPuGjG0JxXIERdrjSb2Hl12Ha2wEXFrcasyW+4JdAIjUSWWw0gEkFiSykrXIIWJJIko2JKCCoDVidkGWIEUF+Y3ELWALpkQeiC4Cea402wuC7ANIEmGUlYCIxiAQ/YGhgRYIllGkBGz6A4liVx5bdwK7EkSS01QgALgK4D5ArhcW4ErCIp6jcugEk9ewEbq1wzdQJIGK4s2oBYFcaDZgAmx3FdAQvoRcr9iUld6EWuoDugvoQtZiYRK9uYnPXYje4WAblcE9NxPUFoFT0sRukhXsxbhEnLoRbuK9hXs9wDmFw15BZ8wpcx31sAb6XCAG0RbIuQVZdWE7FfiIV3J6ASchJOfp1ZfRwM6jvLyo306VKgrJK/UI59PCVJatZV3N1GhRpWdk5dWSq4iMIu7SONisa03kb30YHYr4mFOLbaRzcRxHM7Q07nOq15zWrd+5Q3LmwLa1ac5O8m+5S99QzBfsSqtljcTPeo0VSlKbvOTk+7I3DXkaZNJILXYKD5sajYBpFsYK120kVZUPIm7gWJ07pcjpSxGAoxhGPnaWrSOWoK+w8q+BR1HxKkqbUIyb5LkZpcSrSjZRjHva7MqXK+g2kRVqxuMtbx5/qTlxHGSpKn480uzszPa7GosIVSU6jTnKUn3dxeGizKySiBUoOzW440uxfGI7AVKkiSpIsSSJJ9gEqWmw/Dux3Y02+QUeEPwgblYauwI+GNRS5kstySpdwK7ILX2LcsUGiAryjyk7oZFQswyvoTvYkrgQjF80TyjRK6QEMo0rkrizAFh2Fe4wCyALAgHuAmxp3AkgbsJA9AHmuPQruNMgmmO5FNBmuVUrgQDMuYEm9dgQs1x30AkBC7QZmyCdhN2Ega7gPNyEFgSALaCtcb0AIVgyjZFvuUMTE2Cv10AbsJjuF+wCEySC1wEteQND2FmsBFpkWncnm1B66oCN2J9yTjcjZgC2C4rNILBBoGgJIGAC5hsMBcg0RLUi0UDkraIW41EkoAQaTBLsTURtWAhbQEu5IaQEWgs7E7DtcghYMpJoaV+QVHKGiWxOw7dgK0tbjSVydkFgItIa0BIbtYAVyV2tSKegwJboE7EbsLgTuRYsyBsBWVx5AXsSuwEojUbDTJAQYldk9At2AiHMlYLIBW0FZt9ifIWwDtpsGiFcGBK6FLUVu4WAelgsK+gX0ALBYQbAFhO4+e4PuBHmPZg7ILgHMBBfUB2shXC/wCggJX6BcjewXAb1IvfceoANq4mrhsOwCy67icUhg3Z7XAg4kSy6eg8gFa15A46lmSwvDArcbCsWuDIyikBW0Lcb2FewAJt33E7kdQCTZHNcGyUKU6rtBNgRb2I6ydoq7NdLh85y+s8q6G+jQpUV5YpPq9wjnUcBUqeaflT/U20sPSorRa9WWVK8YrdJdTm4riUU2qfmfUK2VcVClHey6nPr8Si3anq+rObWrVKsrylfsVu7YF9bEyk227szZ256j0tqhOK6gNtydlqJJpgtNmSimTRB+xJErCMhKCJJJEsmo8p0ZQCxbZIenQCpRHYssPI+YFauNJssUSSiBWodRqGvYttYEBDLYaRMGgI2Y1djsCTClaw7XZJU2TUAIpDUXcmlqTb0AhGLJJWBAyBq1h6ISWgJO4DvcL9wSQmwFdkkKw1ZAC7Ie+7C66DzLoAJEmyKkGZBU1qgsRzIWfkBNsVr8hXBMCdkPZEU1YG7gSTYtyOugagSDQEhgCBXJKxFrUB2HlElYd0QGW4ZbBcd9ApNCyXJ3E9yoVkMOYECa0BKzJJBoAgYxcwoWwA9BbhAwd7DDS5RC9kGhJpEXFALRPckRy22Q432sAtUPXcOdguA0mHYV2PcA2QtOY7DsgIWVx2ViT5CuAJaEWuo3dCdwItWBxuiSQOVgK8rFr0LEgy35gV5WDTLctkDjoBBIk0rBYLXKFHclluOyT12DpYgi9CN3yRNoa0Ar1HazRYoXCStoBFIYAAKxIimSuAIOQWY7AR3GldjyXF5l7ACjqPIuYK49wGlETSHshXVmAgy6hbuOwCUddB5dQUm2O7AVhpBe4t7gO6C9yNh25gO9iSkIL9gHdCuJ2FzAdx3IgwHdBcjcYEriuK4mwJX0Ag3YFZ8wJ3shNjfITYDFfQQAFxXTBsSYEuQiObQeZAN6IPuickJO4ErILARbtsA27D3ItjWwA3YLsG9UStYCCuSHowa6ARa6Am0RldbApMC6MrrUTaTvcrb5MTelwLc1+ZFuN3qVOVtyKak9QJysyuw3a2j1Iylayve4Cba3QlCVSXkTbZrpYO+tR/BGuMY0laKSQGWngedXXsjXHJSjaKSXYg63RHOxXEI021HWQR0Z4mMY3vZdzmYriSUvq3drmcyvi6lZ3ctOiKHIDZUxXjxl4k2pcuhjvNO9wWo/iFNt22Fn11RJOyFJXV0QO6ZG3MUd+42wFa7JK62I2S13JaLVAO7DNoIVw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1518603"/>
            <a:ext cx="5321947" cy="40743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16" y="941462"/>
            <a:ext cx="4607511" cy="29245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16" y="4039338"/>
            <a:ext cx="4607511" cy="27298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1313" y="5956916"/>
            <a:ext cx="522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Детская городская больница г. Каменск-Уральский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37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250353"/>
            <a:ext cx="5156208" cy="3442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3" y="4429956"/>
            <a:ext cx="4230998" cy="2361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16" y="1226397"/>
            <a:ext cx="5292954" cy="3969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0175" y="5668111"/>
            <a:ext cx="522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Детская городская больница г. Каменск-Уральский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4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12" y="976543"/>
            <a:ext cx="6387750" cy="4790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32" y="1192764"/>
            <a:ext cx="4882782" cy="3022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32" y="4314547"/>
            <a:ext cx="4882782" cy="2441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71071" y="6080880"/>
            <a:ext cx="6670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Детская поликлиника г. Волчанск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137" y="1429643"/>
            <a:ext cx="2906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Поликлиника г. Артемовский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7" y="4049951"/>
            <a:ext cx="4600600" cy="2649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9" y="1322540"/>
            <a:ext cx="3932543" cy="29494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8157"/>
          <a:stretch/>
        </p:blipFill>
        <p:spPr>
          <a:xfrm>
            <a:off x="7760402" y="3472374"/>
            <a:ext cx="4345750" cy="33592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11671" r="-255" b="-11671"/>
          <a:stretch/>
        </p:blipFill>
        <p:spPr>
          <a:xfrm>
            <a:off x="5204180" y="1958773"/>
            <a:ext cx="3539075" cy="47187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t="-6888" r="191" b="17564"/>
          <a:stretch/>
        </p:blipFill>
        <p:spPr>
          <a:xfrm>
            <a:off x="8119573" y="750687"/>
            <a:ext cx="3981491" cy="26673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8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2871" y="6024514"/>
            <a:ext cx="854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Женская консультация ГАУЗ СО «</a:t>
            </a:r>
            <a:r>
              <a:rPr lang="ru-RU" dirty="0" err="1" smtClean="0"/>
              <a:t>Слободо</a:t>
            </a:r>
            <a:r>
              <a:rPr lang="ru-RU" dirty="0" smtClean="0"/>
              <a:t>-Туринская районная больница»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316" y="1522566"/>
            <a:ext cx="5081985" cy="39100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57" y="1522567"/>
            <a:ext cx="4627813" cy="3910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4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7142" b="15492"/>
          <a:stretch/>
        </p:blipFill>
        <p:spPr>
          <a:xfrm>
            <a:off x="466905" y="3917501"/>
            <a:ext cx="4151747" cy="2621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846" y="1078052"/>
            <a:ext cx="4652683" cy="3025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164" y="3523082"/>
            <a:ext cx="4334590" cy="3250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t="13360" b="10980"/>
          <a:stretch/>
        </p:blipFill>
        <p:spPr>
          <a:xfrm>
            <a:off x="383457" y="1322540"/>
            <a:ext cx="4141889" cy="25472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3860" y="4857228"/>
            <a:ext cx="299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Фельдшерско-акушерский пункт</a:t>
            </a:r>
          </a:p>
          <a:p>
            <a:pPr algn="ctr"/>
            <a:r>
              <a:rPr lang="ru-RU" dirty="0" smtClean="0"/>
              <a:t> в  селе </a:t>
            </a:r>
            <a:r>
              <a:rPr lang="ru-RU" dirty="0" err="1" smtClean="0"/>
              <a:t>Пушкарёво</a:t>
            </a:r>
            <a:r>
              <a:rPr lang="ru-RU" dirty="0" smtClean="0"/>
              <a:t> </a:t>
            </a:r>
          </a:p>
          <a:p>
            <a:pPr algn="ctr"/>
            <a:r>
              <a:rPr lang="ru-RU" dirty="0" err="1" smtClean="0"/>
              <a:t>Слободо</a:t>
            </a:r>
            <a:r>
              <a:rPr lang="ru-RU" dirty="0" smtClean="0"/>
              <a:t>–Туринского </a:t>
            </a:r>
            <a:r>
              <a:rPr lang="ru-RU" dirty="0" smtClean="0"/>
              <a:t>района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8" y="324465"/>
            <a:ext cx="5869858" cy="914602"/>
          </a:xfrm>
        </p:spPr>
        <p:txBody>
          <a:bodyPr>
            <a:noAutofit/>
          </a:bodyPr>
          <a:lstStyle/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Лучшая практика</a:t>
            </a:r>
          </a:p>
          <a:p>
            <a:pPr marL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Капитальный ремонт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здравоохранения</a:t>
            </a:r>
            <a:endParaRPr lang="x-none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64516" y="324465"/>
            <a:ext cx="530942" cy="55209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503" y="407938"/>
            <a:ext cx="394968" cy="385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50" y="313179"/>
            <a:ext cx="800121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7264739" y="446622"/>
            <a:ext cx="691989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Свердловская область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7549" y="1607717"/>
            <a:ext cx="6006353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общественного мнения по удовлетворенности населения медицинской помощью, процент регионального проекта «Модернизация первичного звена здравоохранения Свердловской области»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18874424"/>
              </p:ext>
            </p:extLst>
          </p:nvPr>
        </p:nvGraphicFramePr>
        <p:xfrm>
          <a:off x="3045041" y="3308356"/>
          <a:ext cx="4838330" cy="313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5787151" y="3193508"/>
            <a:ext cx="932329" cy="27460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46,2%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622DE-5EA6-B258-DE7F-BE3132F84A5F}"/>
              </a:ext>
            </a:extLst>
          </p:cNvPr>
          <p:cNvSpPr txBox="1"/>
          <p:nvPr/>
        </p:nvSpPr>
        <p:spPr>
          <a:xfrm>
            <a:off x="5625557" y="2716679"/>
            <a:ext cx="134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+13,5%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35" y="180692"/>
            <a:ext cx="748888" cy="562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63" y="45597"/>
            <a:ext cx="861937" cy="8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25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279</Words>
  <Application>Microsoft Office PowerPoint</Application>
  <PresentationFormat>Широкоэкранный</PresentationFormat>
  <Paragraphs>71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Times New Roman</vt:lpstr>
      <vt:lpstr>Тема Office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  <vt:lpstr>Лучшая практика Капитальный ремонт  объектов здравоохранения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Лучшая практика Капитальный ремонт  объектов здравоохранения</dc:title>
  <dc:creator>Трошкова Наталья Владимировна</dc:creator>
  <cp:lastModifiedBy>Медведева Валерия Игоревна</cp:lastModifiedBy>
  <cp:revision>38</cp:revision>
  <dcterms:created xsi:type="dcterms:W3CDTF">2023-10-25T13:37:48Z</dcterms:created>
  <dcterms:modified xsi:type="dcterms:W3CDTF">2023-10-26T07:35:38Z</dcterms:modified>
</cp:coreProperties>
</file>